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72" r:id="rId5"/>
    <p:sldId id="273" r:id="rId6"/>
    <p:sldId id="275" r:id="rId7"/>
    <p:sldId id="276" r:id="rId8"/>
    <p:sldId id="277" r:id="rId9"/>
    <p:sldId id="278" r:id="rId10"/>
    <p:sldId id="279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0641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6460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822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965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48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3823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35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6255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9926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712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10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D500A-384D-40FB-BA90-D664D8D92B9A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C843-7D6D-478B-AF43-42080CB18C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337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hnizdo@aqe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roces" TargetMode="External"/><Relationship Id="rId2" Type="http://schemas.openxmlformats.org/officeDocument/2006/relationships/hyperlink" Target="http://cs.wikipedia.org/wiki/%C5%98%C3%ADzen%C3%AD_projekt%C5%A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!WORK\AQE\ppt_prezentace\pozadi_kostky_men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01824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cs-CZ" sz="4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Projektový cyklus</a:t>
            </a:r>
            <a:endParaRPr lang="cs-CZ" sz="4600" spc="-15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3993307"/>
          </a:xfrm>
        </p:spPr>
        <p:txBody>
          <a:bodyPr/>
          <a:lstStyle/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4400" b="1" dirty="0" smtClean="0">
                <a:solidFill>
                  <a:srgbClr val="C00000"/>
                </a:solidFill>
                <a:latin typeface="Cambria" pitchFamily="18" charset="0"/>
              </a:rPr>
              <a:t>David Brtna</a:t>
            </a: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Senior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manager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endParaRPr lang="cs-CZ" sz="2400" dirty="0" smtClean="0"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tel.:		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+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420 731 640 428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0" indent="0" defTabSz="327025">
              <a:buClr>
                <a:schemeClr val="bg1">
                  <a:lumMod val="50000"/>
                </a:schemeClr>
              </a:buClr>
              <a:buNone/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e-mail: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	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hlinkClick r:id="rId3"/>
              </a:rPr>
              <a:t>brtna@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hlinkClick r:id="rId3"/>
              </a:rPr>
              <a:t>aqe.cz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defTabSz="327025">
              <a:buClr>
                <a:schemeClr val="bg1">
                  <a:lumMod val="50000"/>
                </a:schemeClr>
              </a:buClr>
              <a:buNone/>
            </a:pP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57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4.  Plánovan</a:t>
            </a: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é výzvy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10/11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700" b="1" dirty="0" smtClean="0">
                <a:solidFill>
                  <a:srgbClr val="FF0000"/>
                </a:solidFill>
                <a:latin typeface="Cambria" pitchFamily="18" charset="0"/>
              </a:rPr>
              <a:t>Oblast podpory  4.2 </a:t>
            </a:r>
            <a:r>
              <a:rPr lang="cs-CZ" sz="1700" b="1" dirty="0" smtClean="0">
                <a:solidFill>
                  <a:srgbClr val="FF0000"/>
                </a:solidFill>
                <a:latin typeface="Cambria" pitchFamily="18" charset="0"/>
              </a:rPr>
              <a:t>Podpora rozvoje spolupráce firem se středními školami a učilišti, dalšími regionálními vzdělávacími institucemi a úřady práce, rozvoj  inovačních aktivit v regionu (od 30.3.2012 do 31.5.2012)</a:t>
            </a:r>
          </a:p>
          <a:p>
            <a:pPr>
              <a:buNone/>
            </a:pPr>
            <a:r>
              <a:rPr lang="cs-CZ" sz="1800" b="1" dirty="0" smtClean="0">
                <a:solidFill>
                  <a:prstClr val="black"/>
                </a:solidFill>
                <a:latin typeface="Cambria" pitchFamily="18" charset="0"/>
              </a:rPr>
              <a:t>Podporované aktivity:  </a:t>
            </a:r>
            <a:r>
              <a:rPr lang="cs-CZ" sz="1800" dirty="0" smtClean="0">
                <a:latin typeface="Cambria" pitchFamily="18" charset="0"/>
              </a:rPr>
              <a:t>Investice do zlepšení materiálně-technického vybavení učeben a dalších </a:t>
            </a:r>
            <a:r>
              <a:rPr lang="cs-CZ" sz="1800" dirty="0" smtClean="0">
                <a:latin typeface="Cambria" pitchFamily="18" charset="0"/>
              </a:rPr>
              <a:t>prostor na </a:t>
            </a:r>
            <a:r>
              <a:rPr lang="cs-CZ" sz="1800" dirty="0" smtClean="0">
                <a:latin typeface="Cambria" pitchFamily="18" charset="0"/>
              </a:rPr>
              <a:t>školách a učilištích, případně přímo ve firmách, které jsou určeny pro </a:t>
            </a:r>
            <a:r>
              <a:rPr lang="cs-CZ" sz="1800" dirty="0" smtClean="0">
                <a:latin typeface="Cambria" pitchFamily="18" charset="0"/>
              </a:rPr>
              <a:t>získávání praktických </a:t>
            </a:r>
            <a:r>
              <a:rPr lang="cs-CZ" sz="1800" dirty="0" smtClean="0">
                <a:latin typeface="Cambria" pitchFamily="18" charset="0"/>
              </a:rPr>
              <a:t>znalostí a dovedností apod.</a:t>
            </a:r>
            <a:endParaRPr lang="cs-CZ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prstClr val="black"/>
                </a:solidFill>
                <a:latin typeface="Cambria" pitchFamily="18" charset="0"/>
              </a:rPr>
              <a:t>Žadatelé:  </a:t>
            </a:r>
            <a:r>
              <a:rPr lang="cs-CZ" sz="1800" dirty="0" smtClean="0">
                <a:latin typeface="Cambria" pitchFamily="18" charset="0"/>
              </a:rPr>
              <a:t>Kraje, organizace zřizované nebo zakládané kraji a střední školy.</a:t>
            </a:r>
            <a:endParaRPr lang="cs-CZ" sz="1700" b="1" dirty="0" smtClean="0">
              <a:solidFill>
                <a:prstClr val="black"/>
              </a:solidFill>
              <a:latin typeface="Cambria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endParaRPr lang="cs-CZ" sz="17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7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5</a:t>
            </a: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Závěr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endParaRPr lang="cs-CZ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None/>
            </a:pPr>
            <a:r>
              <a:rPr lang="cs-CZ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Děkuji za pozornost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11/11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Osnova prezentace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1. Vysvětlení základních pojmů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2. Příprava projektů v rámci ROP SV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3.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Doporučení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4. Plánované výzvy pro rok 2012</a:t>
            </a:r>
            <a:endParaRPr lang="cs-CZ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5.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Závěr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2/11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1. Vysvětlení základních pojmů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1.1 Projektový cyklus - </a:t>
            </a:r>
            <a:r>
              <a:rPr lang="cs-CZ" sz="1800" dirty="0" smtClean="0">
                <a:latin typeface="Cambria" pitchFamily="18" charset="0"/>
              </a:rPr>
              <a:t>je pojem z oblasti </a:t>
            </a:r>
            <a:r>
              <a:rPr lang="cs-CZ" sz="1800" dirty="0" smtClean="0">
                <a:latin typeface="Cambria" pitchFamily="18" charset="0"/>
                <a:hlinkClick r:id="rId2" tooltip="Řízení projektů"/>
              </a:rPr>
              <a:t>řízení projektů</a:t>
            </a:r>
            <a:r>
              <a:rPr lang="cs-CZ" sz="1800" dirty="0" smtClean="0">
                <a:latin typeface="Cambria" pitchFamily="18" charset="0"/>
              </a:rPr>
              <a:t>, znamenající život projektu od jeho vzniku až po uzavření, tzn. celý proces od promyšlení projektového záměru, nalezení vhodného zdroje financování, zpracování žádosti, předložení žádosti k posouzení, uskutečnění projektu, administrace až po vyhodnocení projektu.</a:t>
            </a:r>
            <a:endParaRPr lang="cs-CZ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1.2 Projekt -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  <a:r>
              <a:rPr lang="cs-CZ" sz="1800" dirty="0" smtClean="0">
                <a:latin typeface="Cambria" pitchFamily="18" charset="0"/>
              </a:rPr>
              <a:t>časově ohraničené úsilí, směřující k vytvoření unikátního produktu nebo služby“. V této obecně přijímané definici jsou klíčové zejména omezení projektu v čase a jedinečnost jeho výstupů, protože právě tyto charakteristiky ho odlišují od </a:t>
            </a:r>
            <a:r>
              <a:rPr lang="cs-CZ" sz="1800" dirty="0" smtClean="0">
                <a:latin typeface="Cambria" pitchFamily="18" charset="0"/>
                <a:hlinkClick r:id="rId3" tooltip="Proces"/>
              </a:rPr>
              <a:t>procesu</a:t>
            </a:r>
            <a:r>
              <a:rPr lang="cs-CZ" sz="1800" dirty="0" smtClean="0">
                <a:latin typeface="Cambria" pitchFamily="18" charset="0"/>
              </a:rPr>
              <a:t>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3/11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Příprava projektů v rámci ROP SV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800" b="1" dirty="0" smtClean="0">
                <a:latin typeface="Cambria" pitchFamily="18" charset="0"/>
              </a:rPr>
              <a:t>Stanovení projektového záměru </a:t>
            </a:r>
            <a:r>
              <a:rPr lang="cs-CZ" sz="1800" dirty="0" smtClean="0">
                <a:latin typeface="Cambria" pitchFamily="18" charset="0"/>
              </a:rPr>
              <a:t>- Na počátku procesu tvorby projektové žádosti by měl žadatel nejprve identifikovat projektový záměr, který bude později podrobně rozpracován. Již na samotném začátku – tedy při identifikaci projektového záměru – by do procesu měly být zapojeny všechny relevantní subjekty, které se budou podílet na pozdější realizaci projektu.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800" b="1" dirty="0" smtClean="0">
                <a:latin typeface="Cambria" pitchFamily="18" charset="0"/>
              </a:rPr>
              <a:t>Výběr vhodné oblasti podpory v rámci ROP SV </a:t>
            </a:r>
            <a:r>
              <a:rPr lang="cs-CZ" sz="1800" dirty="0" smtClean="0">
                <a:latin typeface="Cambria" pitchFamily="18" charset="0"/>
              </a:rPr>
              <a:t>-  Projektový záměr musí být v souladu s cíli programu a dále musí být v souladu s konkrétní výzvou, v rámci, které hodlá žadatel projektovou žádost předložit. Předložená žádost, která není v souladu s výše uvedeným je vyloučena z procesu hodnocení.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800" b="1" dirty="0" smtClean="0">
                <a:latin typeface="Cambria" pitchFamily="18" charset="0"/>
              </a:rPr>
              <a:t>Konzultace projektového záměru</a:t>
            </a:r>
            <a:r>
              <a:rPr lang="cs-CZ" sz="1800" dirty="0" smtClean="0">
                <a:latin typeface="Cambria" pitchFamily="18" charset="0"/>
              </a:rPr>
              <a:t> – v případě, že si žadatel není jist se zařazením projektového záměru, měl by využít konzultací, které poskytuje ÚRR ROP SV!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4/11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Příprava projektů v rámci ROP SV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3528391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700" b="1" dirty="0" smtClean="0">
                <a:latin typeface="Cambria" pitchFamily="18" charset="0"/>
              </a:rPr>
              <a:t>Bodové ohodnocení</a:t>
            </a:r>
            <a:r>
              <a:rPr lang="cs-CZ" sz="1700" dirty="0" smtClean="0">
                <a:latin typeface="Cambria" pitchFamily="18" charset="0"/>
              </a:rPr>
              <a:t>  - Při psaní žádosti o poskytnutí dotace je dobré seznámit se s konkrétními bodovacími kritérii (ta jsou uvedena v </a:t>
            </a:r>
            <a:r>
              <a:rPr lang="cs-CZ" sz="1700" b="1" dirty="0" smtClean="0">
                <a:latin typeface="Cambria" pitchFamily="18" charset="0"/>
              </a:rPr>
              <a:t>příloze č. 7 – </a:t>
            </a:r>
            <a:r>
              <a:rPr lang="cs-CZ" sz="1700" dirty="0" smtClean="0">
                <a:latin typeface="Cambria" pitchFamily="18" charset="0"/>
              </a:rPr>
              <a:t>Bodovací</a:t>
            </a:r>
            <a:r>
              <a:rPr lang="cs-CZ" sz="1700" b="1" dirty="0" smtClean="0">
                <a:latin typeface="Cambria" pitchFamily="18" charset="0"/>
              </a:rPr>
              <a:t> kritéria). </a:t>
            </a:r>
            <a:r>
              <a:rPr lang="cs-CZ" sz="1700" dirty="0" smtClean="0">
                <a:latin typeface="Cambria" pitchFamily="18" charset="0"/>
              </a:rPr>
              <a:t>Díky včasnému seznámení s hodnotícími kritérii může žadatel optimalizovat připravovaný projekt, tak aby obdržel co nejvyšší bodové ohodnocení.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700" b="1" dirty="0" smtClean="0">
                <a:latin typeface="Cambria" pitchFamily="18" charset="0"/>
              </a:rPr>
              <a:t>Časové hledisko </a:t>
            </a:r>
            <a:r>
              <a:rPr lang="cs-CZ" sz="1700" dirty="0" smtClean="0">
                <a:latin typeface="Cambria" pitchFamily="18" charset="0"/>
              </a:rPr>
              <a:t>– práce na projektu plánovat, tak aby je byl žadatel schopen zrealizovat v rámci  termínu výzvy, do které plánuje projekt předložit.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700" b="1" dirty="0" smtClean="0">
                <a:latin typeface="Cambria" pitchFamily="18" charset="0"/>
              </a:rPr>
              <a:t>Vyplnění projektové žádosti</a:t>
            </a:r>
            <a:r>
              <a:rPr lang="cs-CZ" sz="1700" dirty="0" smtClean="0">
                <a:latin typeface="Cambria" pitchFamily="18" charset="0"/>
              </a:rPr>
              <a:t> – vyplnění projektové žádosti je možné až v době „otevření“ příjmu žádostí v rámci dané výzvy. Samotná žádost se vyplňuje v aplikaci  </a:t>
            </a:r>
            <a:r>
              <a:rPr lang="pt-BR" sz="1700" dirty="0" smtClean="0">
                <a:latin typeface="Cambria" pitchFamily="18" charset="0"/>
              </a:rPr>
              <a:t>BENEFIT7, která je umístěna na adrese www.eu-zadost.cz. </a:t>
            </a:r>
            <a:endParaRPr lang="cs-CZ" sz="1700" dirty="0" smtClean="0">
              <a:latin typeface="Cambria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cs-CZ" sz="1700" b="1" dirty="0" smtClean="0">
                <a:latin typeface="Cambria" pitchFamily="18" charset="0"/>
              </a:rPr>
              <a:t>Povinné přílohy </a:t>
            </a:r>
            <a:r>
              <a:rPr lang="cs-CZ" sz="1700" dirty="0" smtClean="0">
                <a:latin typeface="Cambria" pitchFamily="18" charset="0"/>
              </a:rPr>
              <a:t> - připravovat  je v souladu  s  Příručkou pro žadatele a příjemce a  dle jejich příloh.</a:t>
            </a:r>
            <a:endParaRPr lang="cs-CZ" sz="1700" dirty="0" smtClean="0"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5/11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Příprava projektů v rámci ROP SV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6/11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987" y="1628775"/>
            <a:ext cx="56167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2. Příprava projektů v rámci ROP SV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7/11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cs-CZ" sz="2200" b="1" dirty="0" smtClean="0">
                <a:latin typeface="Cambria" pitchFamily="18" charset="0"/>
              </a:rPr>
              <a:t>Vybrané časově náročnější povinné přílohy:</a:t>
            </a:r>
          </a:p>
          <a:p>
            <a:endParaRPr lang="cs-CZ" sz="1800" dirty="0" smtClean="0">
              <a:latin typeface="Cambria" pitchFamily="18" charset="0"/>
            </a:endParaRP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Podrobný položkový rozpočet projektu (v listinné i elektronické podobě)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Studie ekonomického hodnocení projektu (v listinné i elektronické podobě</a:t>
            </a:r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) </a:t>
            </a:r>
            <a:endParaRPr lang="cs-CZ" sz="1800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Dokumenty vydané v souladu se stavebním zákonem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Projektová stavební dokumentace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Doklad o prokázání vlastnických vztahů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Doklad o posouzení vlivu projektu na životní prostředí </a:t>
            </a:r>
          </a:p>
          <a:p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Doklad o posouzení vlivu projektu na lokality soustavy Natura 2000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Doklad o prohlášení objektu za kulturně-historickou nebo technickou památku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Stanovisko orgánu státní památkové péče </a:t>
            </a:r>
          </a:p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Zařazení projektu do Integrovaného plánu rozvoje města </a:t>
            </a:r>
          </a:p>
          <a:p>
            <a:endParaRPr lang="cs-CZ" sz="18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endParaRPr lang="cs-CZ" sz="1700" dirty="0"/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3.  Doporučení pro přípravu projektů v rámci ROP SV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8/11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>
            <a:normAutofit lnSpcReduction="10000"/>
          </a:bodyPr>
          <a:lstStyle/>
          <a:p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Hlídat profilaci projektu, tak aby projekt </a:t>
            </a:r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splnil </a:t>
            </a:r>
            <a:r>
              <a:rPr lang="cs-CZ" sz="1800" dirty="0" smtClean="0">
                <a:solidFill>
                  <a:prstClr val="black"/>
                </a:solidFill>
                <a:latin typeface="Cambria" pitchFamily="18" charset="0"/>
              </a:rPr>
              <a:t>náležitosti dané výzvy, případné nejasnosti konzultovat </a:t>
            </a:r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 na územním odboru realizace programu. </a:t>
            </a:r>
          </a:p>
          <a:p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Pohlídat si výši způsobilých výdajů, hlídat zda byly správně nastaveny způsobilé  a nezpůsobilé výdaje.	</a:t>
            </a:r>
          </a:p>
          <a:p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Řádně </a:t>
            </a:r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nastavovat </a:t>
            </a:r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veřejné zakázky.</a:t>
            </a:r>
          </a:p>
          <a:p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Řádně nastavit termíny pro žádosti o platbu.</a:t>
            </a:r>
          </a:p>
          <a:p>
            <a:r>
              <a:rPr lang="pl-PL" sz="1800" dirty="0" smtClean="0">
                <a:solidFill>
                  <a:prstClr val="black"/>
                </a:solidFill>
                <a:latin typeface="Cambria" pitchFamily="18" charset="0"/>
              </a:rPr>
              <a:t>Pohlídat si jednotlivé etapy projektu.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700" dirty="0" smtClean="0">
                <a:solidFill>
                  <a:prstClr val="black"/>
                </a:solidFill>
                <a:latin typeface="Cambria" pitchFamily="18" charset="0"/>
              </a:rPr>
              <a:t>Žádost je nutné tisknout až po posledním finálním uložení projektu v aplikaci Benefit7. </a:t>
            </a:r>
          </a:p>
          <a:p>
            <a:r>
              <a:rPr lang="cs-CZ" sz="1700" dirty="0" smtClean="0">
                <a:solidFill>
                  <a:prstClr val="black"/>
                </a:solidFill>
                <a:latin typeface="Cambria" pitchFamily="18" charset="0"/>
              </a:rPr>
              <a:t>Hlídat, zda jsou veškeré listy příloh pevně spojeny.</a:t>
            </a:r>
          </a:p>
          <a:p>
            <a:r>
              <a:rPr lang="cs-CZ" sz="1700" dirty="0" smtClean="0">
                <a:solidFill>
                  <a:prstClr val="black"/>
                </a:solidFill>
                <a:latin typeface="Cambria" pitchFamily="18" charset="0"/>
              </a:rPr>
              <a:t>Před vložením do obálky zkontrolovat, zda žádost obsahuje všechny stránky a zda všechny stránky žádosti obsahují tentýž kód, který byl vygenerován při poslední finalizaci. </a:t>
            </a:r>
          </a:p>
          <a:p>
            <a:r>
              <a:rPr lang="cs-CZ" sz="1700" dirty="0" smtClean="0">
                <a:solidFill>
                  <a:prstClr val="black"/>
                </a:solidFill>
                <a:latin typeface="Cambria" pitchFamily="18" charset="0"/>
              </a:rPr>
              <a:t>Zda to co má být podepsáno je podepsáno oprávněnou osobou.</a:t>
            </a:r>
          </a:p>
          <a:p>
            <a:pPr>
              <a:buNone/>
            </a:pPr>
            <a:endParaRPr lang="cs-CZ" sz="1700" dirty="0" smtClean="0">
              <a:solidFill>
                <a:prstClr val="black"/>
              </a:solidFill>
              <a:latin typeface="Cambria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endParaRPr lang="cs-CZ" sz="17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661248"/>
            <a:ext cx="9144000" cy="1196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4.  Plánovan</a:t>
            </a:r>
            <a:r>
              <a:rPr lang="cs-CZ" sz="4800" spc="-150" dirty="0" smtClean="0">
                <a:solidFill>
                  <a:srgbClr val="C00000"/>
                </a:solidFill>
                <a:latin typeface="Cambria" pitchFamily="18" charset="0"/>
              </a:rPr>
              <a:t>é výzvy</a:t>
            </a:r>
            <a:endParaRPr lang="cs-CZ" sz="4800" spc="-15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619672" y="5897562"/>
            <a:ext cx="3888432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97562"/>
            <a:ext cx="724123" cy="72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012160" y="5897562"/>
            <a:ext cx="2520280" cy="72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9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/11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700" b="1" dirty="0" smtClean="0">
                <a:solidFill>
                  <a:srgbClr val="FF0000"/>
                </a:solidFill>
                <a:latin typeface="Cambria" pitchFamily="18" charset="0"/>
              </a:rPr>
              <a:t>Oblast podpory  1.2 </a:t>
            </a: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Podpora projektů </a:t>
            </a: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zlepšujících dopravní </a:t>
            </a: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obslužnost </a:t>
            </a:r>
            <a:r>
              <a:rPr lang="cs-CZ" sz="1800" b="1" dirty="0" smtClean="0">
                <a:solidFill>
                  <a:srgbClr val="FF0000"/>
                </a:solidFill>
                <a:latin typeface="Cambria" pitchFamily="18" charset="0"/>
              </a:rPr>
              <a:t>území (od 30.3.2012 do 31.5.2012)</a:t>
            </a:r>
          </a:p>
          <a:p>
            <a:pPr>
              <a:buNone/>
            </a:pPr>
            <a:r>
              <a:rPr lang="cs-CZ" sz="1800" b="1" dirty="0" smtClean="0">
                <a:solidFill>
                  <a:prstClr val="black"/>
                </a:solidFill>
                <a:latin typeface="Cambria" pitchFamily="18" charset="0"/>
              </a:rPr>
              <a:t>Podporované aktivity:  </a:t>
            </a:r>
            <a:r>
              <a:rPr lang="cs-CZ" sz="1800" dirty="0" smtClean="0">
                <a:latin typeface="Cambria" pitchFamily="18" charset="0"/>
              </a:rPr>
              <a:t>Výstavba či dostavba tratí pro ekologickou veřejnou dopravu (trolejbusovou, </a:t>
            </a:r>
            <a:r>
              <a:rPr lang="cs-CZ" sz="1800" dirty="0" smtClean="0">
                <a:latin typeface="Cambria" pitchFamily="18" charset="0"/>
              </a:rPr>
              <a:t>tramvajovou či </a:t>
            </a:r>
            <a:r>
              <a:rPr lang="cs-CZ" sz="1800" dirty="0" smtClean="0">
                <a:latin typeface="Cambria" pitchFamily="18" charset="0"/>
              </a:rPr>
              <a:t>jinou drážní), výstavba, modernizace či rekonstrukce přestupních terminálů</a:t>
            </a:r>
            <a:r>
              <a:rPr lang="cs-CZ" sz="1800" dirty="0" smtClean="0">
                <a:latin typeface="Cambria" pitchFamily="18" charset="0"/>
              </a:rPr>
              <a:t>, parkovišť </a:t>
            </a:r>
            <a:r>
              <a:rPr lang="cs-CZ" sz="1800" dirty="0" smtClean="0">
                <a:latin typeface="Cambria" pitchFamily="18" charset="0"/>
              </a:rPr>
              <a:t>s návazností na veřejnou hromadnou dopravu, zastávek pro drážní i </a:t>
            </a:r>
            <a:r>
              <a:rPr lang="cs-CZ" sz="1800" dirty="0" smtClean="0">
                <a:latin typeface="Cambria" pitchFamily="18" charset="0"/>
              </a:rPr>
              <a:t>nedrážní osobní </a:t>
            </a:r>
            <a:r>
              <a:rPr lang="cs-CZ" sz="1800" dirty="0" smtClean="0">
                <a:latin typeface="Cambria" pitchFamily="18" charset="0"/>
              </a:rPr>
              <a:t>dopravu, nákup a modernizace ekologických nízkopodlažních autobusů</a:t>
            </a:r>
            <a:r>
              <a:rPr lang="cs-CZ" sz="1800" dirty="0" smtClean="0">
                <a:latin typeface="Cambria" pitchFamily="18" charset="0"/>
              </a:rPr>
              <a:t>, drážních </a:t>
            </a:r>
            <a:r>
              <a:rPr lang="cs-CZ" sz="1800" dirty="0" smtClean="0">
                <a:latin typeface="Cambria" pitchFamily="18" charset="0"/>
              </a:rPr>
              <a:t>vozidel veřejné dopravy, zavádění řídících a informačních systémů </a:t>
            </a:r>
            <a:r>
              <a:rPr lang="cs-CZ" sz="1800" dirty="0" smtClean="0">
                <a:latin typeface="Cambria" pitchFamily="18" charset="0"/>
              </a:rPr>
              <a:t>veřejné dopravy</a:t>
            </a:r>
            <a:r>
              <a:rPr lang="cs-CZ" sz="1800" dirty="0" smtClean="0">
                <a:latin typeface="Cambria" pitchFamily="18" charset="0"/>
              </a:rPr>
              <a:t>, výstavba a rekonstrukce cyklistických cest za účelem zvýšení </a:t>
            </a:r>
            <a:r>
              <a:rPr lang="cs-CZ" sz="1800" dirty="0" smtClean="0">
                <a:latin typeface="Cambria" pitchFamily="18" charset="0"/>
              </a:rPr>
              <a:t>bezpečnosti s </a:t>
            </a:r>
            <a:r>
              <a:rPr lang="cs-CZ" sz="1800" dirty="0" smtClean="0">
                <a:latin typeface="Cambria" pitchFamily="18" charset="0"/>
              </a:rPr>
              <a:t>budováním parkovišť, úschoven apod</a:t>
            </a:r>
            <a:r>
              <a:rPr lang="cs-CZ" sz="1800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cs-CZ" sz="1800" b="1" dirty="0" smtClean="0">
                <a:solidFill>
                  <a:prstClr val="black"/>
                </a:solidFill>
                <a:latin typeface="Cambria" pitchFamily="18" charset="0"/>
              </a:rPr>
              <a:t>Žadatelé:  </a:t>
            </a:r>
            <a:r>
              <a:rPr lang="cs-CZ" sz="1800" dirty="0" smtClean="0">
                <a:latin typeface="Cambria" pitchFamily="18" charset="0"/>
              </a:rPr>
              <a:t>Kraje, obce, svazky obcí, organizace zřizované nebo zakládané kraji, obcemi či státem</a:t>
            </a:r>
            <a:r>
              <a:rPr lang="cs-CZ" sz="1800" dirty="0" smtClean="0">
                <a:latin typeface="Cambria" pitchFamily="18" charset="0"/>
              </a:rPr>
              <a:t>, podnikatelské </a:t>
            </a:r>
            <a:r>
              <a:rPr lang="cs-CZ" sz="1800" dirty="0" smtClean="0">
                <a:latin typeface="Cambria" pitchFamily="18" charset="0"/>
              </a:rPr>
              <a:t>subjekty, nestátní neziskové organizace a provozovatelé </a:t>
            </a:r>
            <a:r>
              <a:rPr lang="cs-CZ" sz="1800" dirty="0" smtClean="0">
                <a:latin typeface="Cambria" pitchFamily="18" charset="0"/>
              </a:rPr>
              <a:t>drážní  dopravy</a:t>
            </a:r>
            <a:r>
              <a:rPr lang="cs-CZ" sz="1800" dirty="0" smtClean="0">
                <a:latin typeface="Cambria" pitchFamily="18" charset="0"/>
              </a:rPr>
              <a:t>.</a:t>
            </a:r>
            <a:endParaRPr lang="cs-CZ" sz="1700" b="1" dirty="0" smtClean="0">
              <a:solidFill>
                <a:prstClr val="black"/>
              </a:solidFill>
              <a:latin typeface="Cambria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endParaRPr lang="cs-CZ" sz="17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703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Projektový cyklus</vt:lpstr>
      <vt:lpstr>Osnova prezentace</vt:lpstr>
      <vt:lpstr>1. Vysvětlení základních pojmů</vt:lpstr>
      <vt:lpstr>2. Příprava projektů v rámci ROP SV</vt:lpstr>
      <vt:lpstr>2. Příprava projektů v rámci ROP SV</vt:lpstr>
      <vt:lpstr>2. Příprava projektů v rámci ROP SV</vt:lpstr>
      <vt:lpstr>2. Příprava projektů v rámci ROP SV</vt:lpstr>
      <vt:lpstr>3.  Doporučení pro přípravu projektů v rámci ROP SV</vt:lpstr>
      <vt:lpstr>4.  Plánované výzvy</vt:lpstr>
      <vt:lpstr>4.  Plánované výzvy</vt:lpstr>
      <vt:lpstr>5. Závěr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</dc:creator>
  <cp:lastModifiedBy>dbrtna</cp:lastModifiedBy>
  <cp:revision>85</cp:revision>
  <dcterms:created xsi:type="dcterms:W3CDTF">2011-10-06T07:43:07Z</dcterms:created>
  <dcterms:modified xsi:type="dcterms:W3CDTF">2012-04-23T14:02:38Z</dcterms:modified>
</cp:coreProperties>
</file>