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76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7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00A-384D-40FB-BA90-D664D8D92B9A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0641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00A-384D-40FB-BA90-D664D8D92B9A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6460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00A-384D-40FB-BA90-D664D8D92B9A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5822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00A-384D-40FB-BA90-D664D8D92B9A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9650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00A-384D-40FB-BA90-D664D8D92B9A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2488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00A-384D-40FB-BA90-D664D8D92B9A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3823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00A-384D-40FB-BA90-D664D8D92B9A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356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00A-384D-40FB-BA90-D664D8D92B9A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6255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00A-384D-40FB-BA90-D664D8D92B9A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9926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00A-384D-40FB-BA90-D664D8D92B9A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6712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00A-384D-40FB-BA90-D664D8D92B9A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5103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D500A-384D-40FB-BA90-D664D8D92B9A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0337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emanova@aqe.c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!WORK\AQE\ppt_prezentace\pozadi_kostky_mens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701824"/>
            <a:ext cx="8208912" cy="1143000"/>
          </a:xfrm>
        </p:spPr>
        <p:txBody>
          <a:bodyPr>
            <a:noAutofit/>
          </a:bodyPr>
          <a:lstStyle/>
          <a:p>
            <a:pPr algn="l"/>
            <a:r>
              <a:rPr lang="cs-CZ" sz="46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Projektový cyklus - realizace</a:t>
            </a:r>
            <a:endParaRPr lang="cs-CZ" sz="4600" spc="-15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060848"/>
            <a:ext cx="7715200" cy="3993307"/>
          </a:xfrm>
        </p:spPr>
        <p:txBody>
          <a:bodyPr/>
          <a:lstStyle/>
          <a:p>
            <a:pPr marL="0" indent="0" defTabSz="327025">
              <a:buClr>
                <a:schemeClr val="bg1">
                  <a:lumMod val="50000"/>
                </a:schemeClr>
              </a:buClr>
              <a:buNone/>
            </a:pPr>
            <a:r>
              <a:rPr lang="cs-CZ" sz="4400" b="1" dirty="0" smtClean="0">
                <a:solidFill>
                  <a:srgbClr val="C00000"/>
                </a:solidFill>
                <a:latin typeface="Cambria" pitchFamily="18" charset="0"/>
              </a:rPr>
              <a:t>Iva Rémanová</a:t>
            </a:r>
          </a:p>
          <a:p>
            <a:pPr marL="0" indent="0" defTabSz="327025">
              <a:buClr>
                <a:schemeClr val="bg1">
                  <a:lumMod val="50000"/>
                </a:schemeClr>
              </a:buClr>
              <a:buNone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Senior </a:t>
            </a:r>
            <a:r>
              <a:rPr lang="cs-CZ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manager</a:t>
            </a:r>
            <a:endParaRPr lang="cs-CZ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marL="0" indent="0" defTabSz="327025">
              <a:buClr>
                <a:schemeClr val="bg1">
                  <a:lumMod val="50000"/>
                </a:schemeClr>
              </a:buClr>
              <a:buNone/>
            </a:pPr>
            <a:endParaRPr lang="cs-CZ" sz="2400" dirty="0" smtClean="0">
              <a:latin typeface="Cambria" pitchFamily="18" charset="0"/>
            </a:endParaRPr>
          </a:p>
          <a:p>
            <a:pPr marL="0" indent="0" defTabSz="327025">
              <a:buClr>
                <a:schemeClr val="bg1">
                  <a:lumMod val="50000"/>
                </a:schemeClr>
              </a:buClr>
              <a:buNone/>
            </a:pPr>
            <a:r>
              <a:rPr lang="cs-CZ" sz="24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tel.:		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+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420 731 640 427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marL="0" indent="0" defTabSz="327025">
              <a:buClr>
                <a:schemeClr val="bg1">
                  <a:lumMod val="50000"/>
                </a:schemeClr>
              </a:buClr>
              <a:buNone/>
            </a:pP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e-mail: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	</a:t>
            </a:r>
            <a:r>
              <a:rPr lang="cs-CZ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hlinkClick r:id="rId3"/>
              </a:rPr>
              <a:t>remanova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hlinkClick r:id="rId3"/>
              </a:rPr>
              <a:t>@</a:t>
            </a:r>
            <a:r>
              <a:rPr lang="cs-CZ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hlinkClick r:id="rId3"/>
              </a:rPr>
              <a:t>aqe.cz</a:t>
            </a:r>
            <a:endParaRPr lang="cs-CZ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defTabSz="327025">
              <a:buClr>
                <a:schemeClr val="bg1">
                  <a:lumMod val="50000"/>
                </a:schemeClr>
              </a:buClr>
              <a:buNone/>
            </a:pPr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573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3. Průběžná MZ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Autofit/>
          </a:bodyPr>
          <a:lstStyle/>
          <a:p>
            <a:pPr lvl="1"/>
            <a:r>
              <a:rPr lang="cs-CZ" sz="1800" dirty="0" smtClean="0"/>
              <a:t>předkládaná jedenkrát za 3 měsíce</a:t>
            </a:r>
          </a:p>
          <a:p>
            <a:pPr lvl="1">
              <a:buFontTx/>
              <a:buNone/>
            </a:pPr>
            <a:endParaRPr lang="cs-CZ" sz="1800" dirty="0" smtClean="0"/>
          </a:p>
          <a:p>
            <a:pPr lvl="1"/>
            <a:r>
              <a:rPr lang="cs-CZ" sz="1800" dirty="0" smtClean="0"/>
              <a:t>podepsána příjemcem/pověřeným oprávněným zástupcem a doručena do 10 kalendářních dnů na podatelnu ÚRR</a:t>
            </a:r>
          </a:p>
          <a:p>
            <a:pPr lvl="1">
              <a:buFontTx/>
              <a:buNone/>
            </a:pPr>
            <a:endParaRPr lang="cs-CZ" sz="1800" dirty="0" smtClean="0"/>
          </a:p>
          <a:p>
            <a:pPr lvl="1"/>
            <a:r>
              <a:rPr lang="cs-CZ" sz="1800" dirty="0" smtClean="0"/>
              <a:t>první </a:t>
            </a:r>
            <a:r>
              <a:rPr lang="cs-CZ" sz="1800" dirty="0" err="1" smtClean="0"/>
              <a:t>monit</a:t>
            </a:r>
            <a:r>
              <a:rPr lang="cs-CZ" sz="1800" dirty="0" smtClean="0"/>
              <a:t>. období je ukončeno po uplynutí 3 kalendářních měsíců následujících po podpisu Smlouvy o poskytnutí dotace </a:t>
            </a:r>
          </a:p>
          <a:p>
            <a:pPr lvl="1">
              <a:buFontTx/>
              <a:buNone/>
            </a:pPr>
            <a:endParaRPr lang="cs-CZ" sz="1800" dirty="0" smtClean="0"/>
          </a:p>
          <a:p>
            <a:pPr lvl="1"/>
            <a:r>
              <a:rPr lang="cs-CZ" sz="1800" dirty="0" smtClean="0"/>
              <a:t>pokud by měla být průběžná MZ předložena do 1 měsíce před nebo po předložení etapové/závěrečné MZ - nepředkládá se 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4/15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3. Etapová/závěrečná MZ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90000"/>
              </a:lnSpc>
            </a:pPr>
            <a:r>
              <a:rPr lang="cs-CZ" sz="1800" dirty="0" smtClean="0"/>
              <a:t>předkládána po ukončení etapy/projektu dle termínu uvedeného ve Smlouvě o poskytnutí dotace či dodatku ke Smlouvě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 sz="1800" dirty="0" smtClean="0"/>
          </a:p>
          <a:p>
            <a:pPr lvl="1">
              <a:lnSpc>
                <a:spcPct val="90000"/>
              </a:lnSpc>
            </a:pPr>
            <a:r>
              <a:rPr lang="cs-CZ" sz="1800" dirty="0" smtClean="0"/>
              <a:t>přílohou je vždy: Žádost o platbu, Soupiska účetních dokladů, faktury, doklady o jejich zaplacení, doklady o zaúčtování, doložení vedení samostatné účetní evidence, Změny v rozpočtu, doklady o plnění indikátorů ze Smlouvy, doklady k </a:t>
            </a:r>
            <a:r>
              <a:rPr lang="cs-CZ" sz="1800" dirty="0" err="1" smtClean="0"/>
              <a:t>proběhlým</a:t>
            </a:r>
            <a:r>
              <a:rPr lang="cs-CZ" sz="1800" dirty="0" smtClean="0"/>
              <a:t> výběrovým řízením, uzavřené smlouvy s dodavateli, objednávky, doklady prokazující ukončení jednotlivých aktivit projektu (kolaudační souhlas, povolení k předčasnému užívání stavby, netýkající se stavby - předávací protokoly, dodací listy apod.) a další</a:t>
            </a:r>
          </a:p>
          <a:p>
            <a:pPr lvl="1">
              <a:lnSpc>
                <a:spcPct val="90000"/>
              </a:lnSpc>
            </a:pPr>
            <a:endParaRPr lang="cs-CZ" sz="1800" dirty="0" smtClean="0"/>
          </a:p>
          <a:p>
            <a:pPr lvl="1">
              <a:lnSpc>
                <a:spcPct val="90000"/>
              </a:lnSpc>
            </a:pPr>
            <a:r>
              <a:rPr lang="cs-CZ" sz="1800" dirty="0" smtClean="0"/>
              <a:t>převážná většina příloh se dokládá v kopii (originál uchovává příjemce)</a:t>
            </a:r>
          </a:p>
          <a:p>
            <a:pPr lvl="1">
              <a:lnSpc>
                <a:spcPct val="90000"/>
              </a:lnSpc>
            </a:pPr>
            <a:endParaRPr lang="cs-CZ" sz="1800" dirty="0" smtClean="0"/>
          </a:p>
          <a:p>
            <a:pPr lvl="1">
              <a:lnSpc>
                <a:spcPct val="90000"/>
              </a:lnSpc>
            </a:pPr>
            <a:r>
              <a:rPr lang="cs-CZ" sz="1800" dirty="0" smtClean="0"/>
              <a:t>nelze provést kontrolu následující etapové MZ, pokud není ukončena kontrola předchozí etapové </a:t>
            </a:r>
            <a:r>
              <a:rPr lang="cs-CZ" sz="1800" dirty="0" err="1" smtClean="0"/>
              <a:t>MZa</a:t>
            </a:r>
            <a:r>
              <a:rPr lang="cs-CZ" sz="1800" dirty="0" smtClean="0"/>
              <a:t> prostředky proplaceny na účet příjemce</a:t>
            </a:r>
            <a:endParaRPr lang="cs-CZ" sz="1800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4/15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3. MZ o zajištění udržitelnosti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endParaRPr lang="cs-CZ" sz="1800" dirty="0" smtClean="0">
              <a:solidFill>
                <a:srgbClr val="1F145D"/>
              </a:solidFill>
            </a:endParaRPr>
          </a:p>
          <a:p>
            <a:pPr lvl="1">
              <a:lnSpc>
                <a:spcPct val="80000"/>
              </a:lnSpc>
            </a:pPr>
            <a:endParaRPr lang="cs-CZ" sz="1800" dirty="0" smtClean="0">
              <a:solidFill>
                <a:srgbClr val="1F145D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předkládána do 30 kalendářních dnů po uplynutí každého roku od ukončení projektu </a:t>
            </a:r>
          </a:p>
          <a:p>
            <a:pPr lvl="1">
              <a:lnSpc>
                <a:spcPct val="80000"/>
              </a:lnSpc>
              <a:buNone/>
            </a:pPr>
            <a:endParaRPr lang="cs-CZ" sz="1800" dirty="0" smtClean="0"/>
          </a:p>
          <a:p>
            <a:pPr lvl="1">
              <a:lnSpc>
                <a:spcPct val="80000"/>
              </a:lnSpc>
            </a:pPr>
            <a:endParaRPr lang="cs-CZ" sz="1800" dirty="0" smtClean="0"/>
          </a:p>
          <a:p>
            <a:pPr lvl="1">
              <a:lnSpc>
                <a:spcPct val="80000"/>
              </a:lnSpc>
            </a:pPr>
            <a:r>
              <a:rPr lang="cs-CZ" sz="1800" dirty="0" smtClean="0"/>
              <a:t>předkládána po celou dobu udržitelnosti projektu, tj. 5 let od data ukončení projektu</a:t>
            </a:r>
            <a:endParaRPr lang="cs-CZ" sz="1800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4/15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4. Fyzická kontrola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000" b="1" dirty="0" smtClean="0"/>
              <a:t>Z časového hlediska dělíme na:</a:t>
            </a:r>
          </a:p>
          <a:p>
            <a:r>
              <a:rPr lang="cs-CZ" sz="1800" dirty="0" smtClean="0">
                <a:cs typeface="Arial" charset="0"/>
              </a:rPr>
              <a:t>ex–ante – předběžná</a:t>
            </a:r>
          </a:p>
          <a:p>
            <a:r>
              <a:rPr lang="cs-CZ" sz="1800" dirty="0" smtClean="0">
                <a:cs typeface="Arial" charset="0"/>
              </a:rPr>
              <a:t>interim – průběžná</a:t>
            </a:r>
          </a:p>
          <a:p>
            <a:r>
              <a:rPr lang="cs-CZ" sz="1800" dirty="0" smtClean="0">
                <a:cs typeface="Arial" charset="0"/>
              </a:rPr>
              <a:t>ex-post – následná</a:t>
            </a:r>
          </a:p>
          <a:p>
            <a:endParaRPr lang="cs-CZ" sz="1800" dirty="0" smtClean="0">
              <a:cs typeface="Arial" charset="0"/>
            </a:endParaRPr>
          </a:p>
          <a:p>
            <a:pPr>
              <a:buNone/>
            </a:pPr>
            <a:r>
              <a:rPr lang="cs-CZ" sz="2200" b="1" dirty="0" smtClean="0">
                <a:cs typeface="Arial" charset="0"/>
              </a:rPr>
              <a:t>Ex–ante</a:t>
            </a:r>
          </a:p>
          <a:p>
            <a:pPr lvl="1" algn="just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>
                <a:cs typeface="Arial" charset="0"/>
              </a:rPr>
              <a:t>Probíhá před podpisem Smlouvy o podmínkách dotace u vybraného vzoru projektů</a:t>
            </a:r>
          </a:p>
          <a:p>
            <a:pPr lvl="1" algn="just">
              <a:spcBef>
                <a:spcPct val="0"/>
              </a:spcBef>
              <a:buFont typeface="Wingdings" pitchFamily="2" charset="2"/>
              <a:buChar char="Ø"/>
            </a:pPr>
            <a:endParaRPr lang="cs-CZ" sz="1800" dirty="0" smtClean="0"/>
          </a:p>
          <a:p>
            <a:pPr lvl="1" algn="just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>
                <a:cs typeface="Arial" charset="0"/>
              </a:rPr>
              <a:t>Kontrolováno, zda stav popisovaný v </a:t>
            </a:r>
            <a:r>
              <a:rPr lang="cs-CZ" sz="1800" dirty="0" err="1" smtClean="0">
                <a:cs typeface="Arial" charset="0"/>
              </a:rPr>
              <a:t>benefitové</a:t>
            </a:r>
            <a:r>
              <a:rPr lang="cs-CZ" sz="1800" dirty="0" smtClean="0">
                <a:cs typeface="Arial" charset="0"/>
              </a:rPr>
              <a:t> žádosti odpovídá skutečnosti – místo realizace projektu, ověření realizace plánovaných výběrových řízení</a:t>
            </a:r>
            <a:endParaRPr lang="cs-CZ" sz="1800" dirty="0">
              <a:cs typeface="Arial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4/15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4. Fyzická kontrola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Interim</a:t>
            </a:r>
          </a:p>
          <a:p>
            <a:pPr lvl="1" algn="just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Probíhá v průběhu realizace projektu</a:t>
            </a:r>
          </a:p>
          <a:p>
            <a:pPr lvl="1" algn="just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Každý projekt musí být zkontrolován min. jedenkrát po dobu realizace</a:t>
            </a:r>
          </a:p>
          <a:p>
            <a:pPr lvl="1" algn="just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Kontrolováno je především:</a:t>
            </a:r>
          </a:p>
          <a:p>
            <a:pPr marL="0" indent="0">
              <a:buNone/>
            </a:pPr>
            <a:r>
              <a:rPr lang="cs-CZ" sz="1800" dirty="0" smtClean="0"/>
              <a:t>- vedení a uchování dokumentace spojené s realizací projektu v šanonu příjemce,</a:t>
            </a:r>
          </a:p>
          <a:p>
            <a:pPr marL="0" indent="0">
              <a:buNone/>
            </a:pPr>
            <a:r>
              <a:rPr lang="cs-CZ" sz="1800" dirty="0" smtClean="0"/>
              <a:t>- místo realizace projektu, </a:t>
            </a:r>
          </a:p>
          <a:p>
            <a:pPr marL="0" indent="0">
              <a:buNone/>
            </a:pPr>
            <a:r>
              <a:rPr lang="cs-CZ" sz="1800" dirty="0" smtClean="0"/>
              <a:t>- zda stav popisovaný v monitorovací zprávě odpovídá skutečnosti,</a:t>
            </a:r>
          </a:p>
          <a:p>
            <a:pPr marL="0" indent="0">
              <a:buNone/>
            </a:pPr>
            <a:r>
              <a:rPr lang="cs-CZ" sz="1800" dirty="0" smtClean="0"/>
              <a:t>- plnění indikátorů, </a:t>
            </a:r>
          </a:p>
          <a:p>
            <a:pPr marL="0" indent="0">
              <a:buNone/>
            </a:pPr>
            <a:r>
              <a:rPr lang="cs-CZ" sz="1800" dirty="0" smtClean="0"/>
              <a:t>- publicita projektu</a:t>
            </a:r>
            <a:endParaRPr lang="cs-CZ" sz="1800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4/15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4. Fyzická kontrola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 smtClean="0"/>
              <a:t>Ex-post</a:t>
            </a:r>
          </a:p>
          <a:p>
            <a:pPr marL="0" indent="0">
              <a:buNone/>
            </a:pPr>
            <a:endParaRPr lang="cs-CZ" sz="1800" b="1" dirty="0" smtClean="0"/>
          </a:p>
          <a:p>
            <a:pPr lvl="1" algn="just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Probíhá v období udržitelnosti projektu</a:t>
            </a:r>
          </a:p>
          <a:p>
            <a:pPr lvl="1" algn="just">
              <a:spcBef>
                <a:spcPct val="0"/>
              </a:spcBef>
              <a:buNone/>
            </a:pPr>
            <a:endParaRPr lang="cs-CZ" sz="1800" dirty="0" smtClean="0"/>
          </a:p>
          <a:p>
            <a:pPr lvl="1" algn="just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Kontrolováno především:</a:t>
            </a:r>
          </a:p>
          <a:p>
            <a:pPr lvl="1" algn="just">
              <a:spcBef>
                <a:spcPct val="0"/>
              </a:spcBef>
              <a:buNone/>
            </a:pPr>
            <a:endParaRPr lang="cs-CZ" sz="1800" dirty="0" smtClean="0"/>
          </a:p>
          <a:p>
            <a:pPr marL="0" indent="0">
              <a:buFont typeface="Wingdings" pitchFamily="2" charset="2"/>
              <a:buNone/>
            </a:pPr>
            <a:r>
              <a:rPr lang="cs-CZ" sz="1800" dirty="0" smtClean="0"/>
              <a:t>   - udržení indikátorů projektu</a:t>
            </a:r>
          </a:p>
          <a:p>
            <a:pPr marL="0" indent="0">
              <a:buFont typeface="Wingdings" pitchFamily="2" charset="2"/>
              <a:buNone/>
            </a:pPr>
            <a:r>
              <a:rPr lang="cs-CZ" sz="1800" dirty="0" smtClean="0"/>
              <a:t>   - publicita projektu – pamětní deska </a:t>
            </a:r>
          </a:p>
          <a:p>
            <a:pPr marL="0" indent="0">
              <a:buFont typeface="Wingdings" pitchFamily="2" charset="2"/>
              <a:buNone/>
            </a:pPr>
            <a:r>
              <a:rPr lang="cs-CZ" sz="1800" dirty="0" smtClean="0"/>
              <a:t>   - uchování dokumentace k projektu</a:t>
            </a:r>
            <a:endParaRPr lang="cs-CZ" sz="1800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4/15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5. Nejčastější chyby v MZ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rmAutofit lnSpcReduction="10000"/>
          </a:bodyPr>
          <a:lstStyle/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sz="1800" dirty="0" smtClean="0"/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Stručný popis realizace projektu, který neobsahuje veškeré realizované  aktivy projektu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sz="1800" dirty="0" smtClean="0"/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Neuvedení veškerých vzniklých změn projektu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sz="1800" b="1" dirty="0" smtClean="0"/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Opomínání uvedení informace o dodatku ke Smlouvě o dotaci 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cs-CZ" sz="1800" dirty="0" smtClean="0"/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Ve výběrových řízeních chybně uvedena výše předpokládané hodnoty a </a:t>
            </a:r>
            <a:r>
              <a:rPr lang="cs-CZ" sz="1800" dirty="0" err="1" smtClean="0"/>
              <a:t>nasmlouvané</a:t>
            </a:r>
            <a:r>
              <a:rPr lang="cs-CZ" sz="1800" dirty="0" smtClean="0"/>
              <a:t> ceny 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cs-CZ" sz="1800" dirty="0" smtClean="0"/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Nedostatečný popis naplnění </a:t>
            </a:r>
            <a:r>
              <a:rPr lang="cs-CZ" sz="1800" dirty="0" err="1" smtClean="0"/>
              <a:t>enviromentíáních</a:t>
            </a:r>
            <a:r>
              <a:rPr lang="cs-CZ" sz="1800" dirty="0" smtClean="0"/>
              <a:t> kritérií 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sz="1800" dirty="0" smtClean="0"/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Nedostatečný popis naplnění rovných příležitostí</a:t>
            </a:r>
            <a:endParaRPr lang="cs-CZ" sz="1800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4/15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5. Nejčastější chyby v MZ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rmAutofit/>
          </a:bodyPr>
          <a:lstStyle/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Nesoulad mezi formuláři Žádost o platbu, Soupiskou účetních dokladů a Změny v rozpočtu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cs-CZ" sz="1800" dirty="0" smtClean="0"/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Špatně vyplněná </a:t>
            </a:r>
            <a:r>
              <a:rPr lang="cs-CZ" sz="1800" dirty="0" err="1" smtClean="0"/>
              <a:t>Benefitová</a:t>
            </a:r>
            <a:r>
              <a:rPr lang="cs-CZ" sz="1800" dirty="0" smtClean="0"/>
              <a:t> žádost o platbu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cs-CZ" sz="1800" dirty="0" smtClean="0"/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Nedoložení samostatné účetní evidence včetně sestavy z níž je patrné rozdělení investičních a neinvestičních výdajů, způsobilých a nezpůsobilých výdajů 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sz="1800" dirty="0" smtClean="0"/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Nedoložení opisu účetních dokladů s podpisy odpovědných osob včetně vnitřní směrnice organizace upravující účtování o projektu (oddělení účetnictví projektu od ostatních účetních operací)</a:t>
            </a:r>
            <a:endParaRPr lang="cs-CZ" sz="1800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4/15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6. Nejčastější chyby v MZ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rmAutofit/>
          </a:bodyPr>
          <a:lstStyle/>
          <a:p>
            <a:pPr lvl="1" algn="just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Nerozepsání způsobilých a nezpůsobilých výdajů na faktuře v případě částečné způsobilosti faktury </a:t>
            </a:r>
          </a:p>
          <a:p>
            <a:pPr lvl="1" algn="just">
              <a:spcBef>
                <a:spcPct val="0"/>
              </a:spcBef>
              <a:buFont typeface="Wingdings" pitchFamily="2" charset="2"/>
              <a:buNone/>
            </a:pPr>
            <a:endParaRPr lang="cs-CZ" sz="1800" dirty="0" smtClean="0"/>
          </a:p>
          <a:p>
            <a:pPr lvl="1" algn="just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Nedoložení příloh k fakturám (např. soupis provedených prací)</a:t>
            </a:r>
          </a:p>
          <a:p>
            <a:pPr lvl="1" algn="just">
              <a:spcBef>
                <a:spcPct val="0"/>
              </a:spcBef>
              <a:buFont typeface="Wingdings" pitchFamily="2" charset="2"/>
              <a:buChar char="Ø"/>
            </a:pPr>
            <a:endParaRPr lang="cs-CZ" sz="1800" dirty="0" smtClean="0"/>
          </a:p>
          <a:p>
            <a:pPr lvl="1" algn="just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Nesoulad částky vystavené faktury s přiloženým soupisem prací</a:t>
            </a:r>
          </a:p>
          <a:p>
            <a:pPr lvl="1" algn="just">
              <a:spcBef>
                <a:spcPct val="0"/>
              </a:spcBef>
              <a:buFont typeface="Wingdings" pitchFamily="2" charset="2"/>
              <a:buChar char="Ø"/>
            </a:pPr>
            <a:endParaRPr lang="cs-CZ" sz="1800" dirty="0" smtClean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4/15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7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None/>
            </a:pPr>
            <a:endParaRPr lang="cs-CZ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>
              <a:buClr>
                <a:srgbClr val="C00000"/>
              </a:buClr>
              <a:buNone/>
            </a:pPr>
            <a:endParaRPr lang="cs-CZ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>
              <a:buClr>
                <a:srgbClr val="C00000"/>
              </a:buClr>
              <a:buNone/>
            </a:pPr>
            <a:endParaRPr lang="cs-CZ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algn="ctr">
              <a:buClr>
                <a:srgbClr val="C00000"/>
              </a:buClr>
              <a:buNone/>
            </a:pPr>
            <a:r>
              <a:rPr lang="cs-CZ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Děkuji za pozornost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15/15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Obsah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rmAutofit/>
          </a:bodyPr>
          <a:lstStyle/>
          <a:p>
            <a:pPr lvl="1" algn="just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Povinnosti příjemců při realizaci projektu</a:t>
            </a:r>
          </a:p>
          <a:p>
            <a:pPr lvl="1" algn="just">
              <a:spcBef>
                <a:spcPct val="0"/>
              </a:spcBef>
              <a:buNone/>
            </a:pPr>
            <a:endParaRPr lang="cs-CZ" sz="1800" dirty="0" smtClean="0"/>
          </a:p>
          <a:p>
            <a:pPr lvl="1" algn="just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Pravidla pro způsobilé výdaje</a:t>
            </a:r>
          </a:p>
          <a:p>
            <a:pPr lvl="1" algn="just">
              <a:spcBef>
                <a:spcPct val="0"/>
              </a:spcBef>
              <a:buFont typeface="Wingdings" pitchFamily="2" charset="2"/>
              <a:buChar char="Ø"/>
            </a:pPr>
            <a:endParaRPr lang="cs-CZ" sz="1800" dirty="0" smtClean="0"/>
          </a:p>
          <a:p>
            <a:pPr lvl="1" algn="just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Předkládání monitorovacích zpráv</a:t>
            </a:r>
          </a:p>
          <a:p>
            <a:pPr lvl="1">
              <a:buFontTx/>
              <a:buNone/>
            </a:pPr>
            <a:endParaRPr lang="cs-CZ" sz="1800" dirty="0" smtClean="0"/>
          </a:p>
          <a:p>
            <a:pPr lvl="1" algn="just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Kontrola projektů </a:t>
            </a:r>
          </a:p>
          <a:p>
            <a:pPr lvl="1" algn="just">
              <a:spcBef>
                <a:spcPct val="0"/>
              </a:spcBef>
              <a:buFont typeface="Wingdings" pitchFamily="2" charset="2"/>
              <a:buNone/>
            </a:pPr>
            <a:endParaRPr lang="cs-CZ" sz="1800" dirty="0" smtClean="0"/>
          </a:p>
          <a:p>
            <a:pPr lvl="1" algn="just"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Nejčastější chyby a opomenutí v předkládání MZ se </a:t>
            </a:r>
            <a:r>
              <a:rPr lang="cs-CZ" sz="1800" dirty="0" err="1" smtClean="0"/>
              <a:t>ŽoP</a:t>
            </a:r>
            <a:endParaRPr lang="cs-CZ" sz="1800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2/15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1. Povinnosti příjemce při realizaci 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rmAutofit fontScale="92500" lnSpcReduction="10000"/>
          </a:bodyPr>
          <a:lstStyle/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Realizovat projekt v souladu s </a:t>
            </a:r>
            <a:r>
              <a:rPr lang="cs-CZ" sz="1800" b="1" dirty="0" smtClean="0"/>
              <a:t>legislativou ČR a EU</a:t>
            </a:r>
            <a:r>
              <a:rPr lang="cs-CZ" sz="1800" dirty="0" smtClean="0"/>
              <a:t>, zejména v oblasti zadávání VZ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sz="1800" dirty="0" smtClean="0"/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Řídit se </a:t>
            </a:r>
            <a:r>
              <a:rPr lang="cs-CZ" sz="1800" b="1" dirty="0" smtClean="0"/>
              <a:t>platnou dokumentací ÚRR</a:t>
            </a:r>
            <a:r>
              <a:rPr lang="cs-CZ" sz="1800" dirty="0" smtClean="0"/>
              <a:t> – Příručka pro příjemce, Metodické pokyny, Metodická oznámení, Pravidla pro publicitu, Smlouva o poskytnutí dotace atd.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sz="1800" dirty="0" smtClean="0"/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b="1" dirty="0" smtClean="0"/>
              <a:t>Zahájit fyzickou realizaci</a:t>
            </a:r>
            <a:r>
              <a:rPr lang="cs-CZ" sz="1800" dirty="0" smtClean="0"/>
              <a:t> projektu do </a:t>
            </a:r>
            <a:r>
              <a:rPr lang="cs-CZ" sz="1800" b="1" dirty="0" smtClean="0"/>
              <a:t>6 měsíců</a:t>
            </a:r>
            <a:r>
              <a:rPr lang="cs-CZ" sz="1800" dirty="0" smtClean="0"/>
              <a:t> od podpisu smlouvy oběma smluvními stranami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sz="1800" dirty="0" smtClean="0"/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Hlásit vzniklé </a:t>
            </a:r>
            <a:r>
              <a:rPr lang="cs-CZ" sz="1800" b="1" dirty="0" smtClean="0"/>
              <a:t>změny</a:t>
            </a:r>
            <a:r>
              <a:rPr lang="cs-CZ" sz="1800" dirty="0" smtClean="0"/>
              <a:t> v průběhu realizace projektu 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sz="1800" dirty="0" smtClean="0"/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Informovat ÚRR o postupu realizace projektu pomocí </a:t>
            </a:r>
            <a:r>
              <a:rPr lang="cs-CZ" sz="1800" b="1" dirty="0" smtClean="0"/>
              <a:t> monitorovacích zpráv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sz="1800" b="1" dirty="0" smtClean="0"/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Dodržovat </a:t>
            </a:r>
            <a:r>
              <a:rPr lang="cs-CZ" sz="1800" b="1" dirty="0" smtClean="0"/>
              <a:t>harmonogram</a:t>
            </a:r>
            <a:r>
              <a:rPr lang="cs-CZ" sz="1800" dirty="0" smtClean="0"/>
              <a:t> projektu</a:t>
            </a:r>
            <a:endParaRPr lang="cs-CZ" sz="1800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3/15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1. Povinnosti příjemce při realizaci 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rmAutofit/>
          </a:bodyPr>
          <a:lstStyle/>
          <a:p>
            <a:pPr lvl="1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cs-CZ" sz="1800" dirty="0" smtClean="0"/>
          </a:p>
          <a:p>
            <a:pPr lvl="1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Naplnit </a:t>
            </a:r>
            <a:r>
              <a:rPr lang="cs-CZ" sz="1800" b="1" dirty="0" smtClean="0"/>
              <a:t>monitorovací ukazatele</a:t>
            </a:r>
            <a:r>
              <a:rPr lang="cs-CZ" sz="1800" dirty="0" smtClean="0"/>
              <a:t> uvedené ve smlouvě a udržet je po dobu udržitelnosti</a:t>
            </a:r>
          </a:p>
          <a:p>
            <a:pPr lvl="1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sz="1800" dirty="0" smtClean="0"/>
          </a:p>
          <a:p>
            <a:pPr lvl="1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Vést</a:t>
            </a:r>
            <a:r>
              <a:rPr lang="cs-CZ" sz="1800" b="1" dirty="0" smtClean="0"/>
              <a:t> účetnictví </a:t>
            </a:r>
            <a:r>
              <a:rPr lang="cs-CZ" sz="1800" dirty="0" smtClean="0"/>
              <a:t>nebo</a:t>
            </a:r>
            <a:r>
              <a:rPr lang="cs-CZ" sz="1800" b="1" dirty="0" smtClean="0"/>
              <a:t> daňovou evidenci </a:t>
            </a:r>
            <a:r>
              <a:rPr lang="cs-CZ" sz="1800" dirty="0" smtClean="0"/>
              <a:t>v souladu s předpisy ČR (analytika – vazba na projekt)</a:t>
            </a:r>
          </a:p>
          <a:p>
            <a:pPr lvl="1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sz="1800" dirty="0" smtClean="0"/>
          </a:p>
          <a:p>
            <a:pPr lvl="1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dirty="0" smtClean="0"/>
              <a:t>Dodržovat pravidla pro </a:t>
            </a:r>
            <a:r>
              <a:rPr lang="cs-CZ" sz="1800" b="1" dirty="0" smtClean="0"/>
              <a:t>publicitu</a:t>
            </a:r>
          </a:p>
          <a:p>
            <a:pPr lvl="1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sz="1800" b="1" dirty="0" smtClean="0"/>
          </a:p>
          <a:p>
            <a:pPr lvl="1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b="1" dirty="0" smtClean="0"/>
              <a:t>Archivace</a:t>
            </a:r>
            <a:r>
              <a:rPr lang="cs-CZ" sz="1800" dirty="0" smtClean="0"/>
              <a:t> dokumentace projektu po dobu min. </a:t>
            </a:r>
            <a:r>
              <a:rPr lang="cs-CZ" sz="1800" b="1" dirty="0" smtClean="0"/>
              <a:t>10 let</a:t>
            </a:r>
            <a:endParaRPr lang="cs-CZ" sz="1800" dirty="0" smtClean="0"/>
          </a:p>
          <a:p>
            <a:pPr lvl="1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sz="1800" dirty="0" smtClean="0"/>
          </a:p>
          <a:p>
            <a:pPr lvl="1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sz="1800" b="1" dirty="0" smtClean="0"/>
              <a:t>Pojistit majetek</a:t>
            </a:r>
            <a:r>
              <a:rPr lang="cs-CZ" sz="1800" dirty="0" smtClean="0"/>
              <a:t> pořízený v rámci realizace projektu min. na hodnotu jeho pořizovací ceny vztažené ke ZV projektu (doporučuje se – proti zničení </a:t>
            </a:r>
            <a:r>
              <a:rPr lang="cs-CZ" sz="1800" smtClean="0"/>
              <a:t>a poškození)</a:t>
            </a:r>
            <a:endParaRPr lang="cs-CZ" sz="1800" dirty="0" smtClean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3/15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2. Pravidla pro způsobilé výdaje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cs-CZ" sz="1800" dirty="0" smtClean="0">
                <a:solidFill>
                  <a:srgbClr val="1F145D"/>
                </a:solidFill>
              </a:rPr>
              <a:t>= výdaje, které mohou být spolufinancovány ze strukturálních fondů</a:t>
            </a:r>
          </a:p>
          <a:p>
            <a:pPr>
              <a:lnSpc>
                <a:spcPct val="90000"/>
              </a:lnSpc>
            </a:pPr>
            <a:endParaRPr lang="cs-CZ" sz="1800" dirty="0" smtClean="0"/>
          </a:p>
          <a:p>
            <a:pPr>
              <a:lnSpc>
                <a:spcPct val="90000"/>
              </a:lnSpc>
            </a:pPr>
            <a:r>
              <a:rPr lang="cs-CZ" sz="2000" b="1" dirty="0" smtClean="0">
                <a:solidFill>
                  <a:srgbClr val="1F145D"/>
                </a:solidFill>
              </a:rPr>
              <a:t>Způsobilé výdaje musí splňovat následující podmínky:</a:t>
            </a:r>
          </a:p>
          <a:p>
            <a:pPr>
              <a:lnSpc>
                <a:spcPct val="90000"/>
              </a:lnSpc>
            </a:pPr>
            <a:endParaRPr lang="cs-CZ" sz="2000" b="1" dirty="0" smtClean="0">
              <a:solidFill>
                <a:srgbClr val="1F145D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cs-CZ" sz="1800" dirty="0" smtClean="0">
                <a:solidFill>
                  <a:srgbClr val="1F145D"/>
                </a:solidFill>
              </a:rPr>
              <a:t>musí být vynaloženy v souladu s legislativou ES a ČR,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cs-CZ" sz="1800" dirty="0" smtClean="0">
              <a:solidFill>
                <a:srgbClr val="1F145D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cs-CZ" sz="1800" dirty="0" smtClean="0">
                <a:solidFill>
                  <a:srgbClr val="1F145D"/>
                </a:solidFill>
              </a:rPr>
              <a:t>musí být vynaloženy v souladu s podmínkami a cíli ROP NUTS II Severovýchod, vč. navazujících dokumentů,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cs-CZ" sz="1800" dirty="0" smtClean="0">
              <a:solidFill>
                <a:srgbClr val="1F145D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cs-CZ" sz="1800" dirty="0" smtClean="0">
                <a:solidFill>
                  <a:srgbClr val="1F145D"/>
                </a:solidFill>
              </a:rPr>
              <a:t>musí být přiměřené, tj. musí odpovídat cenám v místě a čase obvyklým,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cs-CZ" sz="1800" dirty="0" smtClean="0">
              <a:solidFill>
                <a:srgbClr val="1F145D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cs-CZ" sz="1800" dirty="0" smtClean="0">
                <a:solidFill>
                  <a:srgbClr val="1F145D"/>
                </a:solidFill>
              </a:rPr>
              <a:t>musí být vynaloženy v souladu s principy </a:t>
            </a:r>
            <a:r>
              <a:rPr lang="fr-FR" sz="1800" dirty="0" smtClean="0">
                <a:solidFill>
                  <a:srgbClr val="1F145D"/>
                </a:solidFill>
              </a:rPr>
              <a:t>hospodárnosti</a:t>
            </a:r>
            <a:r>
              <a:rPr lang="cs-CZ" sz="1800" dirty="0" smtClean="0">
                <a:solidFill>
                  <a:srgbClr val="1F145D"/>
                </a:solidFill>
              </a:rPr>
              <a:t>, </a:t>
            </a:r>
            <a:r>
              <a:rPr lang="fr-FR" sz="1800" dirty="0" smtClean="0">
                <a:solidFill>
                  <a:srgbClr val="1F145D"/>
                </a:solidFill>
              </a:rPr>
              <a:t>účelnosti</a:t>
            </a:r>
            <a:r>
              <a:rPr lang="cs-CZ" sz="1800" dirty="0" smtClean="0">
                <a:solidFill>
                  <a:srgbClr val="1F145D"/>
                </a:solidFill>
              </a:rPr>
              <a:t>, efektivnosti.</a:t>
            </a:r>
            <a:endParaRPr lang="cs-CZ" sz="1800" dirty="0">
              <a:solidFill>
                <a:srgbClr val="1F145D"/>
              </a:solidFill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4/15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2. Pravidla pro způsobilé výdaje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1800" b="1" dirty="0" smtClean="0"/>
              <a:t>Z časového hlediska jsou výdaje způsobilé k proplacení pokud:</a:t>
            </a:r>
          </a:p>
          <a:p>
            <a:pPr>
              <a:lnSpc>
                <a:spcPct val="90000"/>
              </a:lnSpc>
            </a:pPr>
            <a:endParaRPr lang="cs-CZ" sz="1800" b="1" dirty="0" smtClean="0"/>
          </a:p>
          <a:p>
            <a:pPr lvl="1" algn="just">
              <a:lnSpc>
                <a:spcPct val="90000"/>
              </a:lnSpc>
            </a:pPr>
            <a:r>
              <a:rPr lang="cs-CZ" sz="1800" dirty="0" smtClean="0"/>
              <a:t>vznikly během </a:t>
            </a:r>
            <a:r>
              <a:rPr lang="cs-CZ" sz="1800" b="1" dirty="0" smtClean="0"/>
              <a:t>fyzické realizace projektu</a:t>
            </a:r>
            <a:r>
              <a:rPr lang="cs-CZ" sz="1800" dirty="0" smtClean="0"/>
              <a:t> a byly uhrazeny nejpozději v den </a:t>
            </a:r>
            <a:r>
              <a:rPr lang="cs-CZ" sz="1800" b="1" dirty="0" smtClean="0"/>
              <a:t>ukončení projektu/etapy</a:t>
            </a:r>
            <a:r>
              <a:rPr lang="cs-CZ" sz="1800" dirty="0" smtClean="0"/>
              <a:t>, tj.  když žadatel předkládá Žádost o platbu, 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cs-CZ" sz="1800" i="1" dirty="0" smtClean="0"/>
              <a:t>a zároveň</a:t>
            </a:r>
          </a:p>
          <a:p>
            <a:pPr lvl="1" algn="just">
              <a:lnSpc>
                <a:spcPct val="90000"/>
              </a:lnSpc>
            </a:pPr>
            <a:r>
              <a:rPr lang="cs-CZ" sz="1800" dirty="0" smtClean="0"/>
              <a:t>výdaje </a:t>
            </a:r>
            <a:r>
              <a:rPr lang="cs-CZ" sz="1800" b="1" dirty="0" smtClean="0"/>
              <a:t>vznikly</a:t>
            </a:r>
            <a:r>
              <a:rPr lang="cs-CZ" sz="1800" dirty="0" smtClean="0"/>
              <a:t> nejdříve </a:t>
            </a:r>
            <a:r>
              <a:rPr lang="cs-CZ" sz="1800" b="1" dirty="0" smtClean="0"/>
              <a:t>v den registrace </a:t>
            </a:r>
            <a:r>
              <a:rPr lang="cs-CZ" sz="1800" dirty="0" smtClean="0"/>
              <a:t>Žádosti o poskytnutí dotace na ÚRR 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cs-CZ" sz="1800" dirty="0" smtClean="0"/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cs-CZ" sz="1800" dirty="0" smtClean="0"/>
              <a:t>Výdaje na projektovou dokumentaci jsou způsobilé i před výše 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cs-CZ" sz="1800" dirty="0" smtClean="0"/>
              <a:t>uvedeným datem za předpokladu, že vznikly a byly uhrazeny po 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cs-CZ" sz="1800" dirty="0" smtClean="0"/>
              <a:t>1.1.2007.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4/15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2. Pravidla pro způsobilé výdaje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cs-CZ" sz="2000" b="1" dirty="0" smtClean="0"/>
              <a:t>Dokladování způsobilých výdajů</a:t>
            </a:r>
            <a:endParaRPr lang="cs-CZ" sz="2000" dirty="0" smtClean="0"/>
          </a:p>
          <a:p>
            <a:pPr lvl="1" algn="just">
              <a:lnSpc>
                <a:spcPct val="80000"/>
              </a:lnSpc>
            </a:pPr>
            <a:r>
              <a:rPr lang="cs-CZ" sz="1800" dirty="0" smtClean="0"/>
              <a:t>způsobilé výdaje musí být přímo a výhradně spojeny s realizací projektu a jsou součástí rozpočtu, který je přílohou Smlouvy o poskytnutí dotace,</a:t>
            </a:r>
          </a:p>
          <a:p>
            <a:pPr lvl="1" algn="just">
              <a:lnSpc>
                <a:spcPct val="80000"/>
              </a:lnSpc>
              <a:buFontTx/>
              <a:buNone/>
            </a:pPr>
            <a:endParaRPr lang="cs-CZ" sz="1800" dirty="0" smtClean="0"/>
          </a:p>
          <a:p>
            <a:pPr lvl="1" algn="just">
              <a:lnSpc>
                <a:spcPct val="80000"/>
              </a:lnSpc>
            </a:pPr>
            <a:r>
              <a:rPr lang="cs-CZ" sz="1800" dirty="0" smtClean="0"/>
              <a:t>výdaje musí být identifikovatelné a prokazatelné, musí být doložitelné účetními doklady,</a:t>
            </a:r>
          </a:p>
          <a:p>
            <a:pPr lvl="1" algn="just">
              <a:lnSpc>
                <a:spcPct val="80000"/>
              </a:lnSpc>
              <a:buFontTx/>
              <a:buNone/>
            </a:pPr>
            <a:endParaRPr lang="cs-CZ" sz="1800" dirty="0" smtClean="0"/>
          </a:p>
          <a:p>
            <a:pPr lvl="1" algn="just">
              <a:lnSpc>
                <a:spcPct val="80000"/>
              </a:lnSpc>
            </a:pPr>
            <a:r>
              <a:rPr lang="cs-CZ" sz="1800" dirty="0" smtClean="0"/>
              <a:t>výdaje, které nejsou řádně doložené, jsou vždy považovány za   výdaje nezpůsobilé,</a:t>
            </a:r>
          </a:p>
          <a:p>
            <a:pPr lvl="1" algn="just">
              <a:lnSpc>
                <a:spcPct val="80000"/>
              </a:lnSpc>
              <a:buFontTx/>
              <a:buNone/>
            </a:pPr>
            <a:endParaRPr lang="cs-CZ" sz="1800" dirty="0" smtClean="0"/>
          </a:p>
          <a:p>
            <a:pPr lvl="1" algn="just">
              <a:lnSpc>
                <a:spcPct val="80000"/>
              </a:lnSpc>
            </a:pPr>
            <a:r>
              <a:rPr lang="cs-CZ" sz="1800" dirty="0" smtClean="0"/>
              <a:t>výdaje musí být zaplaceny a zaplacení musí být do data ukončení projektu a předložení monitorovací zprávy s žádostí o platbu (doložení kopie výpisu z bankovního účtu),</a:t>
            </a:r>
          </a:p>
          <a:p>
            <a:pPr lvl="1" algn="just">
              <a:lnSpc>
                <a:spcPct val="80000"/>
              </a:lnSpc>
              <a:buFontTx/>
              <a:buNone/>
            </a:pPr>
            <a:endParaRPr lang="cs-CZ" sz="1800" dirty="0" smtClean="0"/>
          </a:p>
          <a:p>
            <a:pPr lvl="1" algn="just">
              <a:lnSpc>
                <a:spcPct val="80000"/>
              </a:lnSpc>
            </a:pPr>
            <a:r>
              <a:rPr lang="cs-CZ" sz="1800" dirty="0" smtClean="0"/>
              <a:t>transakce související s projektem musí být odděleně identifikovatelné od ostatních účetních transakcí s projektem nesouvisejících (doklady musejí být řádně označeny názvem a registr. č. projektu)</a:t>
            </a:r>
            <a:endParaRPr lang="cs-CZ" sz="1800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4/15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2. Pravidla pro způsobilé výdaje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000" dirty="0" smtClean="0"/>
              <a:t>Rozhodným datem pro posouzení způsobilosti výdajů je </a:t>
            </a:r>
            <a:r>
              <a:rPr lang="cs-CZ" sz="2000" b="1" dirty="0" smtClean="0"/>
              <a:t>datum </a:t>
            </a:r>
          </a:p>
          <a:p>
            <a:pPr algn="just">
              <a:buNone/>
            </a:pPr>
            <a:r>
              <a:rPr lang="cs-CZ" sz="2000" b="1" dirty="0" smtClean="0"/>
              <a:t>zdanitelného plnění</a:t>
            </a:r>
            <a:r>
              <a:rPr lang="cs-CZ" sz="2000" dirty="0" smtClean="0"/>
              <a:t>; u výdajů, které nejsou předmětem daně z přidané hodnoty, pak </a:t>
            </a:r>
            <a:r>
              <a:rPr lang="cs-CZ" sz="2000" b="1" dirty="0" smtClean="0"/>
              <a:t>datum uskutečnění účetního případu</a:t>
            </a:r>
            <a:r>
              <a:rPr lang="cs-CZ" sz="2000" dirty="0" smtClean="0"/>
              <a:t>.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2000" b="1" dirty="0" smtClean="0"/>
              <a:t>Datum zdanitelného plnění</a:t>
            </a:r>
            <a:r>
              <a:rPr lang="cs-CZ" sz="2000" dirty="0" smtClean="0"/>
              <a:t> nesmí překročit termín </a:t>
            </a:r>
            <a:r>
              <a:rPr lang="cs-CZ" sz="2000" b="1" dirty="0" smtClean="0"/>
              <a:t>ukončení fyzické realizace projektu</a:t>
            </a:r>
            <a:r>
              <a:rPr lang="cs-CZ" sz="2000" dirty="0" smtClean="0"/>
              <a:t> a příslušný </a:t>
            </a:r>
            <a:r>
              <a:rPr lang="cs-CZ" sz="2000" b="1" dirty="0" smtClean="0"/>
              <a:t>způsobilý výdaj</a:t>
            </a:r>
            <a:r>
              <a:rPr lang="cs-CZ" sz="2000" dirty="0" smtClean="0"/>
              <a:t> musí být </a:t>
            </a:r>
            <a:r>
              <a:rPr lang="cs-CZ" sz="2000" b="1" dirty="0" smtClean="0"/>
              <a:t>uhrazen</a:t>
            </a:r>
            <a:r>
              <a:rPr lang="cs-CZ" sz="2000" dirty="0" smtClean="0"/>
              <a:t> do </a:t>
            </a:r>
            <a:r>
              <a:rPr lang="cs-CZ" sz="2000" b="1" dirty="0" smtClean="0"/>
              <a:t>data ukončení projektu</a:t>
            </a:r>
            <a:endParaRPr lang="cs-CZ" sz="2000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4/15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3. Předkládání monitorovacích zpráv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cs-CZ" sz="1600" dirty="0" smtClean="0"/>
              <a:t>Příjemci informují ÚRR o realizaci projektů pomocí monitorovacích zpráv. Obsahují popis uskutečněných a plánovaných aktivit, čerpání rozpočtu, </a:t>
            </a:r>
            <a:r>
              <a:rPr lang="cs-CZ" sz="1600" dirty="0" err="1" smtClean="0"/>
              <a:t>proběhlých</a:t>
            </a:r>
            <a:r>
              <a:rPr lang="cs-CZ" sz="1600" dirty="0" smtClean="0"/>
              <a:t> výběrových řízení, změn  v projektu,  naplňování předepsaných indikátorů ze Smlouvy o dotaci a další.</a:t>
            </a:r>
          </a:p>
          <a:p>
            <a:pPr algn="just">
              <a:lnSpc>
                <a:spcPct val="80000"/>
              </a:lnSpc>
            </a:pPr>
            <a:endParaRPr lang="cs-CZ" sz="1600" dirty="0" smtClean="0"/>
          </a:p>
          <a:p>
            <a:pPr algn="just">
              <a:lnSpc>
                <a:spcPct val="80000"/>
              </a:lnSpc>
            </a:pPr>
            <a:r>
              <a:rPr lang="cs-CZ" sz="1600" b="1" dirty="0" smtClean="0"/>
              <a:t>Typy monitorovacích zpráv:</a:t>
            </a:r>
          </a:p>
          <a:p>
            <a:pPr lvl="1" algn="just">
              <a:lnSpc>
                <a:spcPct val="80000"/>
              </a:lnSpc>
            </a:pPr>
            <a:r>
              <a:rPr lang="cs-CZ" sz="1600" b="1" dirty="0" smtClean="0"/>
              <a:t>Průběžná</a:t>
            </a:r>
            <a:r>
              <a:rPr lang="cs-CZ" sz="1600" dirty="0" smtClean="0"/>
              <a:t> monitorovací zpráva</a:t>
            </a:r>
          </a:p>
          <a:p>
            <a:pPr lvl="1" algn="just">
              <a:lnSpc>
                <a:spcPct val="80000"/>
              </a:lnSpc>
            </a:pPr>
            <a:r>
              <a:rPr lang="cs-CZ" sz="1600" b="1" dirty="0" smtClean="0"/>
              <a:t>Etapová</a:t>
            </a:r>
            <a:r>
              <a:rPr lang="cs-CZ" sz="1600" dirty="0" smtClean="0"/>
              <a:t> monitorovací zpráva</a:t>
            </a:r>
          </a:p>
          <a:p>
            <a:pPr lvl="1" algn="just">
              <a:lnSpc>
                <a:spcPct val="80000"/>
              </a:lnSpc>
            </a:pPr>
            <a:r>
              <a:rPr lang="cs-CZ" sz="1600" b="1" dirty="0" smtClean="0"/>
              <a:t>Závěrečná</a:t>
            </a:r>
            <a:r>
              <a:rPr lang="cs-CZ" sz="1600" dirty="0" smtClean="0"/>
              <a:t> monitorovací zpráva</a:t>
            </a:r>
          </a:p>
          <a:p>
            <a:pPr lvl="1" algn="just">
              <a:lnSpc>
                <a:spcPct val="80000"/>
              </a:lnSpc>
            </a:pPr>
            <a:r>
              <a:rPr lang="cs-CZ" sz="1600" dirty="0" smtClean="0"/>
              <a:t>Monitorovací zpráva </a:t>
            </a:r>
            <a:r>
              <a:rPr lang="cs-CZ" sz="1600" b="1" dirty="0" smtClean="0"/>
              <a:t>o zajištění udržitelnosti</a:t>
            </a:r>
            <a:r>
              <a:rPr lang="cs-CZ" sz="1600" dirty="0" smtClean="0"/>
              <a:t> projektu</a:t>
            </a:r>
          </a:p>
          <a:p>
            <a:pPr algn="just">
              <a:lnSpc>
                <a:spcPct val="80000"/>
              </a:lnSpc>
            </a:pPr>
            <a:endParaRPr lang="cs-CZ" sz="1600" dirty="0" smtClean="0">
              <a:cs typeface="Arial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cs-CZ" sz="1600" dirty="0" smtClean="0">
                <a:cs typeface="Arial" charset="0"/>
              </a:rPr>
              <a:t>Kontrola monitorovacích zpráv probíhá v rámci </a:t>
            </a:r>
            <a:r>
              <a:rPr lang="cs-CZ" sz="1600" b="1" dirty="0" smtClean="0">
                <a:cs typeface="Arial" charset="0"/>
              </a:rPr>
              <a:t>administrativní kontroly</a:t>
            </a:r>
            <a:r>
              <a:rPr lang="cs-CZ" sz="1600" dirty="0" smtClean="0">
                <a:cs typeface="Arial" charset="0"/>
              </a:rPr>
              <a:t> projektů. Před proplacením dotace je projekt kontrolován i  v rámci </a:t>
            </a:r>
            <a:r>
              <a:rPr lang="cs-CZ" sz="1600" b="1" dirty="0" smtClean="0">
                <a:cs typeface="Arial" charset="0"/>
              </a:rPr>
              <a:t>fyzické kontroly</a:t>
            </a:r>
            <a:r>
              <a:rPr lang="cs-CZ" sz="1600" dirty="0" smtClean="0">
                <a:cs typeface="Arial" charset="0"/>
              </a:rPr>
              <a:t> – kontrola na místě realizace projektu.</a:t>
            </a:r>
            <a:endParaRPr lang="en-US" sz="1600" dirty="0" smtClean="0">
              <a:cs typeface="Arial" charset="0"/>
            </a:endParaRPr>
          </a:p>
          <a:p>
            <a:pPr algn="just">
              <a:lnSpc>
                <a:spcPct val="80000"/>
              </a:lnSpc>
            </a:pPr>
            <a:endParaRPr lang="cs-CZ" sz="1600" dirty="0" smtClean="0"/>
          </a:p>
          <a:p>
            <a:pPr algn="just">
              <a:lnSpc>
                <a:spcPct val="80000"/>
              </a:lnSpc>
              <a:buNone/>
            </a:pPr>
            <a:r>
              <a:rPr lang="cs-CZ" sz="1600" dirty="0" smtClean="0"/>
              <a:t>Monitorovací zprávy se liší v rozsahu požadovaných informací.</a:t>
            </a:r>
          </a:p>
          <a:p>
            <a:pPr algn="just">
              <a:lnSpc>
                <a:spcPct val="80000"/>
              </a:lnSpc>
              <a:buNone/>
            </a:pPr>
            <a:r>
              <a:rPr lang="cs-CZ" sz="1600" dirty="0" smtClean="0"/>
              <a:t>S monitorovací zprávou jsou předkládány příslušné povinné přílohy.</a:t>
            </a:r>
            <a:endParaRPr lang="cs-CZ" sz="1600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4/15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1123</Words>
  <Application>Microsoft Office PowerPoint</Application>
  <PresentationFormat>Předvádění na obrazovce (4:3)</PresentationFormat>
  <Paragraphs>193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Projektový cyklus - realizace</vt:lpstr>
      <vt:lpstr>Obsah</vt:lpstr>
      <vt:lpstr>1. Povinnosti příjemce při realizaci </vt:lpstr>
      <vt:lpstr>1. Povinnosti příjemce při realizaci </vt:lpstr>
      <vt:lpstr>2. Pravidla pro způsobilé výdaje</vt:lpstr>
      <vt:lpstr>2. Pravidla pro způsobilé výdaje</vt:lpstr>
      <vt:lpstr>2. Pravidla pro způsobilé výdaje</vt:lpstr>
      <vt:lpstr>2. Pravidla pro způsobilé výdaje</vt:lpstr>
      <vt:lpstr>3. Předkládání monitorovacích zpráv</vt:lpstr>
      <vt:lpstr>3. Průběžná MZ</vt:lpstr>
      <vt:lpstr>3. Etapová/závěrečná MZ</vt:lpstr>
      <vt:lpstr>3. MZ o zajištění udržitelnosti</vt:lpstr>
      <vt:lpstr>4. Fyzická kontrola</vt:lpstr>
      <vt:lpstr>4. Fyzická kontrola</vt:lpstr>
      <vt:lpstr>4. Fyzická kontrola</vt:lpstr>
      <vt:lpstr>5. Nejčastější chyby v MZ</vt:lpstr>
      <vt:lpstr>5. Nejčastější chyby v MZ</vt:lpstr>
      <vt:lpstr>6. Nejčastější chyby v MZ</vt:lpstr>
      <vt:lpstr>Snímek 19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</dc:creator>
  <cp:lastModifiedBy>Iva Rémanová</cp:lastModifiedBy>
  <cp:revision>92</cp:revision>
  <dcterms:created xsi:type="dcterms:W3CDTF">2011-10-06T07:43:07Z</dcterms:created>
  <dcterms:modified xsi:type="dcterms:W3CDTF">2012-04-25T07:23:40Z</dcterms:modified>
</cp:coreProperties>
</file>