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-17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CE1362-2F00-4819-B764-60D8B3C44DB1}" type="datetimeFigureOut">
              <a:rPr lang="cs-CZ" smtClean="0"/>
              <a:pPr/>
              <a:t>24.4.2012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F4CC22-8B7E-4C32-8AF0-488F616F8B9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4CC22-8B7E-4C32-8AF0-488F616F8B90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4CC22-8B7E-4C32-8AF0-488F616F8B90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CBEE7-49B1-4EFA-9600-6B8009C515AD}" type="datetime1">
              <a:rPr lang="cs-CZ" smtClean="0"/>
              <a:pPr/>
              <a:t>24.4.2012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CBA66-9548-4DE8-A867-6D458E2697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20ED4-8476-4458-B348-462F867306BD}" type="datetime1">
              <a:rPr lang="cs-CZ" smtClean="0"/>
              <a:pPr/>
              <a:t>24.4.2012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CBA66-9548-4DE8-A867-6D458E2697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7C693-E8E8-4B15-BDE2-DD07B0E88ACB}" type="datetime1">
              <a:rPr lang="cs-CZ" smtClean="0"/>
              <a:pPr/>
              <a:t>24.4.2012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CBA66-9548-4DE8-A867-6D458E2697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106C9-9AA4-4BA6-8158-5DDD2AA0526E}" type="datetime1">
              <a:rPr lang="cs-CZ" smtClean="0"/>
              <a:pPr/>
              <a:t>24.4.2012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CBA66-9548-4DE8-A867-6D458E2697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8B1C5-D73E-46AD-A444-0629A69CD5B8}" type="datetime1">
              <a:rPr lang="cs-CZ" smtClean="0"/>
              <a:pPr/>
              <a:t>24.4.2012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CBA66-9548-4DE8-A867-6D458E2697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50F4A-A889-43A6-86AC-9DBACB762F5C}" type="datetime1">
              <a:rPr lang="cs-CZ" smtClean="0"/>
              <a:pPr/>
              <a:t>24.4.2012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CBA66-9548-4DE8-A867-6D458E2697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B1910-D156-42C6-8AC8-C39A5175C7C7}" type="datetime1">
              <a:rPr lang="cs-CZ" smtClean="0"/>
              <a:pPr/>
              <a:t>24.4.2012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CBA66-9548-4DE8-A867-6D458E2697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B0B4C-13BF-44ED-BE95-AD36201F2A47}" type="datetime1">
              <a:rPr lang="cs-CZ" smtClean="0"/>
              <a:pPr/>
              <a:t>24.4.2012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CBA66-9548-4DE8-A867-6D458E2697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B8FE6-FB09-4541-A783-C70C0DBA11A0}" type="datetime1">
              <a:rPr lang="cs-CZ" smtClean="0"/>
              <a:pPr/>
              <a:t>24.4.2012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CBA66-9548-4DE8-A867-6D458E2697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61D1F-4B80-454A-A9C0-AF875412AC59}" type="datetime1">
              <a:rPr lang="cs-CZ" smtClean="0"/>
              <a:pPr/>
              <a:t>24.4.2012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CBA66-9548-4DE8-A867-6D458E2697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1F25D-9059-49CE-ACCE-83DB5B1A7318}" type="datetime1">
              <a:rPr lang="cs-CZ" smtClean="0"/>
              <a:pPr/>
              <a:t>24.4.2012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CBA66-9548-4DE8-A867-6D458E2697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6E52C-DA15-47B4-B267-A8836B5FF5F2}" type="datetime1">
              <a:rPr lang="cs-CZ" smtClean="0"/>
              <a:pPr/>
              <a:t>24.4.2012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CBA66-9548-4DE8-A867-6D458E26976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rada-severovychod.cz/file/2804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rtal-vz.cz/Legislativa-a-Judikatura/Legislativa" TargetMode="External"/><Relationship Id="rId2" Type="http://schemas.openxmlformats.org/officeDocument/2006/relationships/hyperlink" Target="http://www.rada-severovychod.cz/vyzvy-a-dokumenty/aktualni-dokumenty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n.kubatova@rada-severovychod.cz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70C0"/>
                </a:solidFill>
              </a:rPr>
              <a:t>VEŘEJNÉ ZAKÁZKY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ROP NUTS II SEVEROVÝCHOD</a:t>
            </a:r>
            <a:endParaRPr lang="cs-CZ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14" name="Skupina 13"/>
          <p:cNvGrpSpPr/>
          <p:nvPr/>
        </p:nvGrpSpPr>
        <p:grpSpPr>
          <a:xfrm>
            <a:off x="297658" y="5949280"/>
            <a:ext cx="8594822" cy="720000"/>
            <a:chOff x="297658" y="5949280"/>
            <a:chExt cx="8594822" cy="720000"/>
          </a:xfrm>
        </p:grpSpPr>
        <p:pic>
          <p:nvPicPr>
            <p:cNvPr id="12" name="Obrázek 11" descr="Logo_ROPSV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97658" y="5949280"/>
              <a:ext cx="1177998" cy="720000"/>
            </a:xfrm>
            <a:prstGeom prst="rect">
              <a:avLst/>
            </a:prstGeom>
          </p:spPr>
        </p:pic>
        <p:pic>
          <p:nvPicPr>
            <p:cNvPr id="13" name="Obrázek 12" descr="EU_logo+text_CZ_vpravo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668344" y="5962999"/>
              <a:ext cx="1224136" cy="634353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70C0"/>
                </a:solidFill>
              </a:rPr>
              <a:t>Zákon č. </a:t>
            </a:r>
            <a:r>
              <a:rPr lang="cs-CZ" sz="4000" dirty="0" smtClean="0">
                <a:solidFill>
                  <a:srgbClr val="0070C0"/>
                </a:solidFill>
              </a:rPr>
              <a:t>137/2006</a:t>
            </a:r>
            <a:r>
              <a:rPr lang="cs-CZ" sz="3600" dirty="0" smtClean="0">
                <a:solidFill>
                  <a:srgbClr val="0070C0"/>
                </a:solidFill>
              </a:rPr>
              <a:t> o veřejných zakázkách</a:t>
            </a:r>
            <a:endParaRPr lang="cs-CZ" sz="3600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Font typeface="Courier New" pitchFamily="49" charset="0"/>
              <a:buChar char="o"/>
            </a:pPr>
            <a:r>
              <a:rPr lang="cs-CZ" sz="2400" dirty="0">
                <a:solidFill>
                  <a:schemeClr val="bg1">
                    <a:lumMod val="50000"/>
                  </a:schemeClr>
                </a:solidFill>
              </a:rPr>
              <a:t>v</a:t>
            </a:r>
            <a:r>
              <a:rPr lang="cs-CZ" sz="2400" dirty="0" smtClean="0">
                <a:solidFill>
                  <a:schemeClr val="bg1">
                    <a:lumMod val="50000"/>
                  </a:schemeClr>
                </a:solidFill>
              </a:rPr>
              <a:t>elká novela zákona o veřejných zakázkách k 1. 4. 2012</a:t>
            </a:r>
          </a:p>
          <a:p>
            <a:pPr>
              <a:buNone/>
            </a:pPr>
            <a:endParaRPr lang="cs-CZ" sz="24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Zadavatelé dle zákona:	1. </a:t>
            </a:r>
            <a:r>
              <a:rPr lang="cs-CZ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VEŘEJNÝ</a:t>
            </a: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(§ 2 odst. 2 písm. c)</a:t>
            </a:r>
          </a:p>
          <a:p>
            <a:pPr>
              <a:buNone/>
            </a:pPr>
            <a:r>
              <a:rPr lang="cs-CZ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			2. Dotovaný </a:t>
            </a:r>
          </a:p>
          <a:p>
            <a:pPr>
              <a:buNone/>
            </a:pPr>
            <a:r>
              <a:rPr lang="cs-CZ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			3. Sektorový</a:t>
            </a:r>
            <a:endParaRPr lang="cs-CZ" sz="2400" dirty="0" smtClean="0"/>
          </a:p>
          <a:p>
            <a:pPr>
              <a:buNone/>
            </a:pPr>
            <a:endParaRPr lang="cs-CZ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r>
              <a:rPr lang="cs-CZ" sz="2000" dirty="0" smtClean="0">
                <a:solidFill>
                  <a:schemeClr val="bg1">
                    <a:lumMod val="50000"/>
                  </a:schemeClr>
                </a:solidFill>
              </a:rPr>
              <a:t>Veřejný zadavatel postupuje dle zákona při organizaci všech druhů zadávacích řízení tj.: otevřené řízení (§27), užší řízení (§28), jednací řízení s uveřejněním (§29), jednací řízení bez uveřejnění (§34), soutěžní dialog (§35) a zjednodušené podlimitní řízení (§38).</a:t>
            </a:r>
          </a:p>
          <a:p>
            <a:pPr>
              <a:buNone/>
            </a:pPr>
            <a:endParaRPr lang="cs-CZ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None/>
            </a:pPr>
            <a:r>
              <a:rPr lang="cs-CZ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Veřejné zakázky malého rozsahu nespadají do působnosti zákona.</a:t>
            </a:r>
          </a:p>
          <a:p>
            <a:pPr>
              <a:buNone/>
            </a:pPr>
            <a:endParaRPr lang="cs-CZ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6" name="Skupina 5"/>
          <p:cNvGrpSpPr/>
          <p:nvPr/>
        </p:nvGrpSpPr>
        <p:grpSpPr>
          <a:xfrm>
            <a:off x="297658" y="5949280"/>
            <a:ext cx="8594822" cy="720000"/>
            <a:chOff x="297658" y="5949280"/>
            <a:chExt cx="8594822" cy="720000"/>
          </a:xfrm>
        </p:grpSpPr>
        <p:pic>
          <p:nvPicPr>
            <p:cNvPr id="7" name="Obrázek 6" descr="Logo_ROPSV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97658" y="5949280"/>
              <a:ext cx="1177998" cy="720000"/>
            </a:xfrm>
            <a:prstGeom prst="rect">
              <a:avLst/>
            </a:prstGeom>
          </p:spPr>
        </p:pic>
        <p:pic>
          <p:nvPicPr>
            <p:cNvPr id="8" name="Obrázek 7" descr="EU_logo+text_CZ_vpravo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668344" y="5962999"/>
              <a:ext cx="1224136" cy="634353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cs-CZ" sz="3200" dirty="0" smtClean="0">
                <a:solidFill>
                  <a:srgbClr val="0070C0"/>
                </a:solidFill>
              </a:rPr>
              <a:t>Finanční limity pro zadávání veřejných zakázek </a:t>
            </a: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(dělení dle předpokládané hodnoty)</a:t>
            </a:r>
            <a:endParaRPr lang="cs-CZ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Veřejné zakázky malého rozsahu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sz="1600" dirty="0"/>
          </a:p>
          <a:p>
            <a:pPr>
              <a:buFont typeface="Courier New" pitchFamily="49" charset="0"/>
              <a:buChar char="o"/>
            </a:pPr>
            <a:r>
              <a:rPr lang="cs-CZ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Od 1. 4. 2012 byly sloučeny kategorie VZMR II a VZMR III. Postup pro zadávání VZMR II po 1. 4. 2012 je shodný s postupem pro zadávání VZMR III před 1. 4. 2012. Upravuje </a:t>
            </a:r>
            <a:r>
              <a:rPr lang="cs-CZ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Metodický pokyn č. 45</a:t>
            </a:r>
          </a:p>
          <a:p>
            <a:pPr>
              <a:buNone/>
            </a:pPr>
            <a:r>
              <a:rPr lang="cs-CZ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Odkaz:</a:t>
            </a:r>
            <a:r>
              <a:rPr lang="cs-CZ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cs-CZ" sz="1200" dirty="0" smtClean="0">
                <a:solidFill>
                  <a:srgbClr val="0070C0"/>
                </a:solidFill>
                <a:hlinkClick r:id="rId2"/>
              </a:rPr>
              <a:t>http://www.rada-</a:t>
            </a:r>
            <a:r>
              <a:rPr lang="cs-CZ" sz="1200" dirty="0" err="1" smtClean="0">
                <a:solidFill>
                  <a:srgbClr val="0070C0"/>
                </a:solidFill>
                <a:hlinkClick r:id="rId2"/>
              </a:rPr>
              <a:t>severovychod.cz</a:t>
            </a:r>
            <a:r>
              <a:rPr lang="cs-CZ" sz="1200" dirty="0" smtClean="0">
                <a:solidFill>
                  <a:srgbClr val="0070C0"/>
                </a:solidFill>
                <a:hlinkClick r:id="rId2"/>
              </a:rPr>
              <a:t>/</a:t>
            </a:r>
            <a:r>
              <a:rPr lang="cs-CZ" sz="1200" dirty="0" err="1" smtClean="0">
                <a:solidFill>
                  <a:srgbClr val="0070C0"/>
                </a:solidFill>
                <a:hlinkClick r:id="rId2"/>
              </a:rPr>
              <a:t>file</a:t>
            </a:r>
            <a:r>
              <a:rPr lang="cs-CZ" sz="1200" dirty="0" smtClean="0">
                <a:solidFill>
                  <a:srgbClr val="0070C0"/>
                </a:solidFill>
                <a:hlinkClick r:id="rId2"/>
              </a:rPr>
              <a:t>/2804</a:t>
            </a:r>
            <a:endParaRPr lang="cs-CZ" sz="1200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cs-CZ" sz="1200" dirty="0" smtClean="0">
              <a:solidFill>
                <a:srgbClr val="0070C0"/>
              </a:solidFill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2"/>
          </p:nvPr>
        </p:nvGraphicFramePr>
        <p:xfrm>
          <a:off x="683568" y="2492896"/>
          <a:ext cx="36004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1800200"/>
              </a:tblGrid>
              <a:tr h="336037"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VZMR I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36037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dodávky a služby</a:t>
                      </a:r>
                      <a:endParaRPr lang="cs-CZ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stavební práce</a:t>
                      </a:r>
                      <a:endParaRPr lang="cs-CZ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36037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do 200 000 Kč</a:t>
                      </a:r>
                      <a:endParaRPr lang="cs-CZ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do 600 000 Kč</a:t>
                      </a:r>
                      <a:endParaRPr lang="cs-CZ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Zástupný symbol pro obsah 4"/>
          <p:cNvGraphicFramePr>
            <a:graphicFrameLocks/>
          </p:cNvGraphicFramePr>
          <p:nvPr/>
        </p:nvGraphicFramePr>
        <p:xfrm>
          <a:off x="683568" y="3717032"/>
          <a:ext cx="36004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1800200"/>
              </a:tblGrid>
              <a:tr h="336037"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VZMR II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36037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dodávky a služby</a:t>
                      </a:r>
                      <a:endParaRPr lang="cs-CZ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stavební práce</a:t>
                      </a:r>
                      <a:endParaRPr lang="cs-CZ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36037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do 1 000 000 Kč</a:t>
                      </a:r>
                      <a:endParaRPr lang="cs-CZ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do 3 000 </a:t>
                      </a:r>
                      <a:r>
                        <a:rPr lang="cs-CZ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000</a:t>
                      </a:r>
                      <a:r>
                        <a:rPr lang="cs-CZ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Kč</a:t>
                      </a:r>
                      <a:endParaRPr lang="cs-CZ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Zástupný symbol pro obsah 2"/>
          <p:cNvSpPr txBox="1">
            <a:spLocks/>
          </p:cNvSpPr>
          <p:nvPr/>
        </p:nvSpPr>
        <p:spPr>
          <a:xfrm>
            <a:off x="4644008" y="1628800"/>
            <a:ext cx="4038600" cy="4525963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Zákon č. 137/2006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2" name="Zástupný symbol pro obsah 4"/>
          <p:cNvGraphicFramePr>
            <a:graphicFrameLocks/>
          </p:cNvGraphicFramePr>
          <p:nvPr/>
        </p:nvGraphicFramePr>
        <p:xfrm>
          <a:off x="4860032" y="2132857"/>
          <a:ext cx="3600400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1800200"/>
              </a:tblGrid>
              <a:tr h="304649">
                <a:tc gridSpan="2"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Nadlimitní VZ</a:t>
                      </a:r>
                      <a:endParaRPr lang="cs-CZ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04649">
                <a:tc gridSpan="2"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dodávky a služby</a:t>
                      </a:r>
                      <a:endParaRPr lang="cs-CZ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</a:tr>
              <a:tr h="276954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veřejný zadavatel</a:t>
                      </a:r>
                      <a:endParaRPr lang="cs-CZ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sektorový zadavatel</a:t>
                      </a:r>
                    </a:p>
                  </a:txBody>
                  <a:tcPr/>
                </a:tc>
              </a:tr>
              <a:tr h="304649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od 5 010 000 Kč</a:t>
                      </a:r>
                      <a:endParaRPr lang="cs-CZ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od 10 021 000 Kč</a:t>
                      </a:r>
                    </a:p>
                  </a:txBody>
                  <a:tcPr/>
                </a:tc>
              </a:tr>
              <a:tr h="304649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stavební práce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04649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125 265 000 Kč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Zástupný symbol pro obsah 4"/>
          <p:cNvGraphicFramePr>
            <a:graphicFrameLocks/>
          </p:cNvGraphicFramePr>
          <p:nvPr/>
        </p:nvGraphicFramePr>
        <p:xfrm>
          <a:off x="4860032" y="4149080"/>
          <a:ext cx="3600400" cy="1944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1800200"/>
              </a:tblGrid>
              <a:tr h="316835">
                <a:tc gridSpan="2"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Podlimitní VZ</a:t>
                      </a:r>
                      <a:endParaRPr lang="cs-CZ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16835">
                <a:tc gridSpan="2"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dodávky a služby</a:t>
                      </a:r>
                      <a:endParaRPr lang="cs-CZ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veřejný zadavatel</a:t>
                      </a:r>
                      <a:endParaRPr lang="cs-CZ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sektorový zadavatel</a:t>
                      </a:r>
                    </a:p>
                  </a:txBody>
                  <a:tcPr/>
                </a:tc>
              </a:tr>
              <a:tr h="316835">
                <a:tc gridSpan="2"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od 1 000 </a:t>
                      </a:r>
                      <a:r>
                        <a:rPr lang="cs-CZ" sz="14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000</a:t>
                      </a:r>
                      <a:r>
                        <a:rPr lang="cs-CZ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Kč do hodnoty pro nadlimitní VZ</a:t>
                      </a:r>
                      <a:endParaRPr lang="cs-CZ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sz="16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16835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stavební práce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16835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od 3 000 </a:t>
                      </a:r>
                      <a:r>
                        <a:rPr lang="cs-CZ" sz="14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000</a:t>
                      </a:r>
                      <a:r>
                        <a:rPr lang="cs-CZ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Kč do hodnoty pro nadlimitní VZ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1" name="Skupina 10"/>
          <p:cNvGrpSpPr/>
          <p:nvPr/>
        </p:nvGrpSpPr>
        <p:grpSpPr>
          <a:xfrm>
            <a:off x="395536" y="6165304"/>
            <a:ext cx="8208912" cy="692696"/>
            <a:chOff x="297658" y="5949280"/>
            <a:chExt cx="8594822" cy="720000"/>
          </a:xfrm>
        </p:grpSpPr>
        <p:pic>
          <p:nvPicPr>
            <p:cNvPr id="14" name="Obrázek 13" descr="Logo_ROPSV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97658" y="5949280"/>
              <a:ext cx="1177998" cy="720000"/>
            </a:xfrm>
            <a:prstGeom prst="rect">
              <a:avLst/>
            </a:prstGeom>
          </p:spPr>
        </p:pic>
        <p:pic>
          <p:nvPicPr>
            <p:cNvPr id="16" name="Obrázek 15" descr="EU_logo+text_CZ_vpravo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668344" y="5962999"/>
              <a:ext cx="1224136" cy="634353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70C0"/>
                </a:solidFill>
              </a:rPr>
              <a:t>Předpisy upravující způsob zadávání VZ 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47248" cy="4525963"/>
          </a:xfrm>
        </p:spPr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Předpisy ES</a:t>
            </a:r>
          </a:p>
          <a:p>
            <a:pPr>
              <a:buFont typeface="Courier New" pitchFamily="49" charset="0"/>
              <a:buChar char="o"/>
            </a:pP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Vnitrostátní předpisy – </a:t>
            </a:r>
            <a:r>
              <a:rPr lang="cs-CZ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Zákon č. 137/2006 Sb. </a:t>
            </a: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(§ 6, zásady transparentnosti, rovného zacházení a zákazu diskriminace)</a:t>
            </a:r>
          </a:p>
          <a:p>
            <a:pPr>
              <a:buFont typeface="Courier New" pitchFamily="49" charset="0"/>
              <a:buChar char="o"/>
            </a:pP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Předpisy Regionální rady – hlavně, </a:t>
            </a:r>
            <a:r>
              <a:rPr lang="cs-CZ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Pokyny pro zadávání veřejných zakázek </a:t>
            </a: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(příloha č. 11 PPŽP)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Důležité odkazy:</a:t>
            </a:r>
          </a:p>
          <a:p>
            <a:pPr>
              <a:buNone/>
            </a:pPr>
            <a:r>
              <a:rPr lang="cs-CZ" sz="2000" u="sng" dirty="0" smtClean="0">
                <a:solidFill>
                  <a:srgbClr val="0070C0"/>
                </a:solidFill>
                <a:hlinkClick r:id="rId2"/>
              </a:rPr>
              <a:t>http://www.rada-</a:t>
            </a:r>
            <a:r>
              <a:rPr lang="cs-CZ" sz="2000" u="sng" dirty="0" err="1" smtClean="0">
                <a:solidFill>
                  <a:srgbClr val="0070C0"/>
                </a:solidFill>
                <a:hlinkClick r:id="rId2"/>
              </a:rPr>
              <a:t>severovychod.cz</a:t>
            </a:r>
            <a:r>
              <a:rPr lang="cs-CZ" sz="2000" u="sng" dirty="0" smtClean="0">
                <a:solidFill>
                  <a:srgbClr val="0070C0"/>
                </a:solidFill>
                <a:hlinkClick r:id="rId2"/>
              </a:rPr>
              <a:t>/</a:t>
            </a:r>
            <a:r>
              <a:rPr lang="cs-CZ" sz="2000" u="sng" dirty="0" err="1" smtClean="0">
                <a:solidFill>
                  <a:srgbClr val="0070C0"/>
                </a:solidFill>
                <a:hlinkClick r:id="rId2"/>
              </a:rPr>
              <a:t>vyzvy</a:t>
            </a:r>
            <a:r>
              <a:rPr lang="cs-CZ" sz="2000" u="sng" dirty="0" smtClean="0">
                <a:solidFill>
                  <a:srgbClr val="0070C0"/>
                </a:solidFill>
                <a:hlinkClick r:id="rId2"/>
              </a:rPr>
              <a:t>-a-dokumenty/</a:t>
            </a:r>
            <a:r>
              <a:rPr lang="cs-CZ" sz="2000" u="sng" dirty="0" err="1" smtClean="0">
                <a:solidFill>
                  <a:srgbClr val="0070C0"/>
                </a:solidFill>
                <a:hlinkClick r:id="rId2"/>
              </a:rPr>
              <a:t>aktualni</a:t>
            </a:r>
            <a:r>
              <a:rPr lang="cs-CZ" sz="2000" u="sng" dirty="0" smtClean="0">
                <a:solidFill>
                  <a:srgbClr val="0070C0"/>
                </a:solidFill>
                <a:hlinkClick r:id="rId2"/>
              </a:rPr>
              <a:t>-dokumenty</a:t>
            </a:r>
            <a:endParaRPr lang="cs-CZ" sz="2000" u="sng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cs-CZ" sz="2000" u="sng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cs-CZ" sz="2000" u="sng" dirty="0" smtClean="0">
                <a:solidFill>
                  <a:srgbClr val="0070C0"/>
                </a:solidFill>
                <a:hlinkClick r:id="rId3"/>
              </a:rPr>
              <a:t>http://www.</a:t>
            </a:r>
            <a:r>
              <a:rPr lang="cs-CZ" sz="2000" u="sng" dirty="0" err="1" smtClean="0">
                <a:solidFill>
                  <a:srgbClr val="0070C0"/>
                </a:solidFill>
                <a:hlinkClick r:id="rId3"/>
              </a:rPr>
              <a:t>portal</a:t>
            </a:r>
            <a:r>
              <a:rPr lang="cs-CZ" sz="2000" u="sng" dirty="0" smtClean="0">
                <a:solidFill>
                  <a:srgbClr val="0070C0"/>
                </a:solidFill>
                <a:hlinkClick r:id="rId3"/>
              </a:rPr>
              <a:t>-</a:t>
            </a:r>
            <a:r>
              <a:rPr lang="cs-CZ" sz="2000" u="sng" dirty="0" err="1" smtClean="0">
                <a:solidFill>
                  <a:srgbClr val="0070C0"/>
                </a:solidFill>
                <a:hlinkClick r:id="rId3"/>
              </a:rPr>
              <a:t>vz.cz</a:t>
            </a:r>
            <a:r>
              <a:rPr lang="cs-CZ" sz="2000" u="sng" dirty="0" smtClean="0">
                <a:solidFill>
                  <a:srgbClr val="0070C0"/>
                </a:solidFill>
                <a:hlinkClick r:id="rId3"/>
              </a:rPr>
              <a:t>/Legislativa-a-Judikatura/Legislativa</a:t>
            </a:r>
            <a:endParaRPr lang="cs-CZ" sz="2000" u="sng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cs-CZ" sz="2000" u="sng" dirty="0">
              <a:solidFill>
                <a:srgbClr val="0070C0"/>
              </a:solidFill>
            </a:endParaRPr>
          </a:p>
        </p:txBody>
      </p:sp>
      <p:grpSp>
        <p:nvGrpSpPr>
          <p:cNvPr id="6" name="Skupina 5"/>
          <p:cNvGrpSpPr/>
          <p:nvPr/>
        </p:nvGrpSpPr>
        <p:grpSpPr>
          <a:xfrm>
            <a:off x="297658" y="5949280"/>
            <a:ext cx="8594822" cy="720000"/>
            <a:chOff x="297658" y="5949280"/>
            <a:chExt cx="8594822" cy="720000"/>
          </a:xfrm>
        </p:grpSpPr>
        <p:pic>
          <p:nvPicPr>
            <p:cNvPr id="7" name="Obrázek 6" descr="Logo_ROPSV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97658" y="5949280"/>
              <a:ext cx="1177998" cy="720000"/>
            </a:xfrm>
            <a:prstGeom prst="rect">
              <a:avLst/>
            </a:prstGeom>
          </p:spPr>
        </p:pic>
        <p:pic>
          <p:nvPicPr>
            <p:cNvPr id="9" name="Obrázek 8" descr="EU_logo+text_CZ_vpravo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668344" y="5962999"/>
              <a:ext cx="1224136" cy="634353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Tvorba rezervy, vícepráce a </a:t>
            </a:r>
            <a:r>
              <a:rPr lang="cs-CZ" sz="4000" dirty="0" err="1" smtClean="0">
                <a:solidFill>
                  <a:srgbClr val="0070C0"/>
                </a:solidFill>
              </a:rPr>
              <a:t>méněpráce</a:t>
            </a:r>
            <a:endParaRPr lang="cs-CZ" sz="4000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Tvorba rezervy na vícepráce – podrobnosti v PPŽP</a:t>
            </a:r>
          </a:p>
          <a:p>
            <a:pPr>
              <a:buNone/>
            </a:pPr>
            <a:endParaRPr lang="cs-CZ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None/>
            </a:pP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 rámci realizace stavby často dochází ke změnám „</a:t>
            </a:r>
            <a:r>
              <a:rPr lang="cs-CZ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vysoutěženého</a:t>
            </a: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 stavebního rozpočtu. V takovém případě je velice důležité, aby byly ze strany příjemce dotace, dodrženy všechny postupy. </a:t>
            </a:r>
          </a:p>
          <a:p>
            <a:pPr>
              <a:buNone/>
            </a:pP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Jedná se hlavně o:</a:t>
            </a:r>
          </a:p>
          <a:p>
            <a:pPr>
              <a:buFont typeface="Courier New" pitchFamily="49" charset="0"/>
              <a:buChar char="o"/>
            </a:pP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</a:t>
            </a: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právné a včasné nahlášení změn řídícímu orgánu,</a:t>
            </a:r>
          </a:p>
          <a:p>
            <a:pPr>
              <a:buFont typeface="Courier New" pitchFamily="49" charset="0"/>
              <a:buChar char="o"/>
            </a:pP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</a:t>
            </a: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oužití správných postupů při výběru dodavatele víceprací (JŘBU),</a:t>
            </a:r>
          </a:p>
          <a:p>
            <a:pPr>
              <a:buFont typeface="Courier New" pitchFamily="49" charset="0"/>
              <a:buChar char="o"/>
            </a:pP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</a:t>
            </a: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održení podmínek Zákona č. 137/2006 Sb.</a:t>
            </a:r>
            <a:endParaRPr lang="cs-CZ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>
              <a:buNone/>
            </a:pPr>
            <a:r>
              <a:rPr lang="cs-CZ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 případě zjištění, že se v projektu mohou objevit vícepráce a </a:t>
            </a:r>
          </a:p>
          <a:p>
            <a:pPr algn="ctr">
              <a:buNone/>
            </a:pPr>
            <a:r>
              <a:rPr lang="cs-CZ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méněpráce</a:t>
            </a:r>
            <a:r>
              <a:rPr lang="cs-CZ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prosíme o okamžitou konzultaci na příslušném ÚORP.</a:t>
            </a:r>
            <a:endParaRPr lang="cs-CZ" sz="2400" b="1" dirty="0" smtClean="0"/>
          </a:p>
        </p:txBody>
      </p:sp>
      <p:grpSp>
        <p:nvGrpSpPr>
          <p:cNvPr id="5" name="Skupina 4"/>
          <p:cNvGrpSpPr/>
          <p:nvPr/>
        </p:nvGrpSpPr>
        <p:grpSpPr>
          <a:xfrm>
            <a:off x="297658" y="5949280"/>
            <a:ext cx="8594822" cy="720000"/>
            <a:chOff x="297658" y="5949280"/>
            <a:chExt cx="8594822" cy="720000"/>
          </a:xfrm>
        </p:grpSpPr>
        <p:pic>
          <p:nvPicPr>
            <p:cNvPr id="6" name="Obrázek 5" descr="Logo_ROPSV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7658" y="5949280"/>
              <a:ext cx="1177998" cy="720000"/>
            </a:xfrm>
            <a:prstGeom prst="rect">
              <a:avLst/>
            </a:prstGeom>
          </p:spPr>
        </p:pic>
        <p:pic>
          <p:nvPicPr>
            <p:cNvPr id="7" name="Obrázek 6" descr="EU_logo+text_CZ_vpravo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668344" y="5962999"/>
              <a:ext cx="1224136" cy="634353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Děkuji za pozornost.</a:t>
            </a:r>
            <a:endParaRPr lang="cs-CZ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Nikola Kubátová</a:t>
            </a:r>
          </a:p>
          <a:p>
            <a:r>
              <a:rPr lang="cs-CZ" sz="2400" dirty="0" err="1" smtClean="0">
                <a:hlinkClick r:id="rId2"/>
              </a:rPr>
              <a:t>n.kubatova</a:t>
            </a:r>
            <a:r>
              <a:rPr lang="cs-CZ" sz="2400" dirty="0" smtClean="0">
                <a:hlinkClick r:id="rId2"/>
              </a:rPr>
              <a:t>@rada-</a:t>
            </a:r>
            <a:r>
              <a:rPr lang="cs-CZ" sz="2400" dirty="0" err="1" smtClean="0">
                <a:hlinkClick r:id="rId2"/>
              </a:rPr>
              <a:t>severovychod.cz</a:t>
            </a:r>
            <a:endParaRPr lang="cs-CZ" sz="2400" dirty="0" smtClean="0"/>
          </a:p>
          <a:p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+420 774 000 512</a:t>
            </a:r>
            <a:endParaRPr lang="cs-CZ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5" name="Skupina 4"/>
          <p:cNvGrpSpPr/>
          <p:nvPr/>
        </p:nvGrpSpPr>
        <p:grpSpPr>
          <a:xfrm>
            <a:off x="297658" y="5949280"/>
            <a:ext cx="8594822" cy="720000"/>
            <a:chOff x="297658" y="5949280"/>
            <a:chExt cx="8594822" cy="720000"/>
          </a:xfrm>
        </p:grpSpPr>
        <p:pic>
          <p:nvPicPr>
            <p:cNvPr id="6" name="Obrázek 5" descr="Logo_ROPSV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97658" y="5949280"/>
              <a:ext cx="1177998" cy="720000"/>
            </a:xfrm>
            <a:prstGeom prst="rect">
              <a:avLst/>
            </a:prstGeom>
          </p:spPr>
        </p:pic>
        <p:pic>
          <p:nvPicPr>
            <p:cNvPr id="7" name="Obrázek 6" descr="EU_logo+text_CZ_vpravo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668344" y="5962999"/>
              <a:ext cx="1224136" cy="634353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357</Words>
  <Application>Microsoft Office PowerPoint</Application>
  <PresentationFormat>Předvádění na obrazovce (4:3)</PresentationFormat>
  <Paragraphs>72</Paragraphs>
  <Slides>6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VEŘEJNÉ ZAKÁZKY</vt:lpstr>
      <vt:lpstr>Zákon č. 137/2006 o veřejných zakázkách</vt:lpstr>
      <vt:lpstr>Finanční limity pro zadávání veřejných zakázek (dělení dle předpokládané hodnoty)</vt:lpstr>
      <vt:lpstr>Předpisy upravující způsob zadávání VZ </vt:lpstr>
      <vt:lpstr>Tvorba rezervy, vícepráce a méněpráce</vt:lpstr>
      <vt:lpstr>Děkuji za pozornost.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VEŘEJNÉ ZAKÁZKY</dc:title>
  <dc:creator>Nikola Kubátová</dc:creator>
  <cp:lastModifiedBy>Nikola Kubátová</cp:lastModifiedBy>
  <cp:revision>23</cp:revision>
  <dcterms:created xsi:type="dcterms:W3CDTF">2012-04-24T06:48:55Z</dcterms:created>
  <dcterms:modified xsi:type="dcterms:W3CDTF">2012-04-24T10:49:00Z</dcterms:modified>
</cp:coreProperties>
</file>