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2" r:id="rId3"/>
    <p:sldId id="311" r:id="rId4"/>
    <p:sldId id="312" r:id="rId5"/>
    <p:sldId id="268" r:id="rId6"/>
    <p:sldId id="313" r:id="rId7"/>
    <p:sldId id="314" r:id="rId8"/>
    <p:sldId id="315" r:id="rId9"/>
    <p:sldId id="317" r:id="rId10"/>
    <p:sldId id="316" r:id="rId11"/>
    <p:sldId id="318" r:id="rId12"/>
    <p:sldId id="319" r:id="rId13"/>
    <p:sldId id="330" r:id="rId14"/>
    <p:sldId id="329" r:id="rId15"/>
    <p:sldId id="328" r:id="rId16"/>
    <p:sldId id="321" r:id="rId17"/>
    <p:sldId id="322" r:id="rId18"/>
    <p:sldId id="323" r:id="rId19"/>
    <p:sldId id="324" r:id="rId20"/>
    <p:sldId id="304" r:id="rId21"/>
    <p:sldId id="326" r:id="rId22"/>
    <p:sldId id="276" r:id="rId23"/>
    <p:sldId id="269" r:id="rId24"/>
    <p:sldId id="355" r:id="rId25"/>
    <p:sldId id="35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7" r:id="rId35"/>
    <p:sldId id="337" r:id="rId36"/>
    <p:sldId id="338" r:id="rId37"/>
    <p:sldId id="341" r:id="rId38"/>
    <p:sldId id="339" r:id="rId39"/>
    <p:sldId id="340" r:id="rId40"/>
    <p:sldId id="343" r:id="rId41"/>
    <p:sldId id="344" r:id="rId42"/>
    <p:sldId id="346" r:id="rId43"/>
  </p:sldIdLst>
  <p:sldSz cx="9144000" cy="6858000" type="screen4x3"/>
  <p:notesSz cx="6797675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FFE46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FFE46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FFE46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FFE46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FFE46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FFE46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FFE46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FFE46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FFE46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B7"/>
    <a:srgbClr val="993300"/>
    <a:srgbClr val="66FF33"/>
    <a:srgbClr val="CCFFFF"/>
    <a:srgbClr val="AAFF01"/>
    <a:srgbClr val="FFFF97"/>
    <a:srgbClr val="FFE0A3"/>
    <a:srgbClr val="FFD175"/>
    <a:srgbClr val="FFDC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1" autoAdjust="0"/>
    <p:restoredTop sz="87469" autoAdjust="0"/>
  </p:normalViewPr>
  <p:slideViewPr>
    <p:cSldViewPr>
      <p:cViewPr varScale="1">
        <p:scale>
          <a:sx n="99" d="100"/>
          <a:sy n="99" d="100"/>
        </p:scale>
        <p:origin x="-125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5A17A0F1-2813-4A1A-8214-518008D2F2D9}" type="datetimeFigureOut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E531C650-9382-40B7-B78F-ECFF6F63B8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EA15B6-9789-46E5-9DF1-2D9DCA629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6096000"/>
            <a:ext cx="64087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76250"/>
            <a:ext cx="6480175" cy="21605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6400800" cy="1752600"/>
          </a:xfrm>
        </p:spPr>
        <p:txBody>
          <a:bodyPr/>
          <a:lstStyle>
            <a:lvl1pPr marL="0" indent="0" algn="ctr">
              <a:buFont typeface="Lucida Sans Unicode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0B93-8DD6-4F32-8529-0AA6E827C1B8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F86C-8E38-4D87-8940-65C3AF9EA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4513" y="-217488"/>
            <a:ext cx="1981200" cy="62849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49325" y="-217488"/>
            <a:ext cx="5792788" cy="62849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DE92-4380-4669-B046-F38B6B98B18A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C1BA-C9C9-471F-B939-56FB31281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-217488"/>
            <a:ext cx="7912100" cy="117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092200"/>
            <a:ext cx="3871913" cy="49752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73638" y="1092200"/>
            <a:ext cx="3871912" cy="49752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C217-110C-4147-B207-BE49AB5A8CDA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FC09A-3B4E-41F2-9B16-8EB542C9A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-217488"/>
            <a:ext cx="7912100" cy="117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092200"/>
            <a:ext cx="3871913" cy="49752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73638" y="1092200"/>
            <a:ext cx="3871912" cy="24114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73638" y="3656013"/>
            <a:ext cx="3871912" cy="24114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C13E-F5AC-41A7-991B-1FC6B6194EB5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F265-27D7-4E1A-AE39-FAB396317D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59CA-3510-4A0D-8198-079446C13AEB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7BFE-BA7D-461A-ABD7-1DE4B04FA1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7E55-7988-442A-93CC-A2D783012A64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E193-9659-4C85-95CE-30C98DE76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092200"/>
            <a:ext cx="3871913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3638" y="1092200"/>
            <a:ext cx="3871912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1FA7-FFF5-449D-A42D-6204F4443C5E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E7C3-0E23-4B29-B7A9-9E01DC16B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800F-8FF3-49BF-A62D-FA8E788BED84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797A-CC65-465B-80EB-569AF9DAE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2CF0-4D25-4297-9408-A518A82F6107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1BB4-2712-4A50-BAF8-83CF74497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C9936-1C7D-4693-AC41-A4A14BDDFC5F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9994-A3C1-49B1-BBC6-819294D2D4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DAE4-B68F-4D3F-902E-92D5F09DD3F3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5782-3437-4999-98E6-E2B818CF7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C051-313A-4BAB-9FDC-BDF3F68FCBE6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A811-016A-46E9-A98A-2307E4774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3613" y="-217488"/>
            <a:ext cx="7912100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092200"/>
            <a:ext cx="78962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134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fld id="{304A981C-9281-426C-AC15-48F8FC05EB4F}" type="datetime1">
              <a:rPr lang="cs-CZ"/>
              <a:pPr>
                <a:defRPr/>
              </a:pPr>
              <a:t>29.6.2009</a:t>
            </a:fld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www.strukturalni-fondy.cz/iop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BDADE3D8-B236-424E-B660-78D1A29561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>
    <p:cover dir="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E46F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⋐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⋐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⋐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Lucida Sans Unicode" pitchFamily="34" charset="0"/>
        <a:buChar char="⋐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ctrTitle"/>
          </p:nvPr>
        </p:nvSpPr>
        <p:spPr>
          <a:xfrm>
            <a:off x="2000250" y="2571750"/>
            <a:ext cx="6715125" cy="2160588"/>
          </a:xfrm>
        </p:spPr>
        <p:txBody>
          <a:bodyPr/>
          <a:lstStyle/>
          <a:p>
            <a:r>
              <a:rPr lang="cs-CZ" sz="4800" b="1" smtClean="0"/>
              <a:t>Elektronická žádost </a:t>
            </a:r>
            <a:br>
              <a:rPr lang="cs-CZ" sz="4800" b="1" smtClean="0"/>
            </a:br>
            <a:r>
              <a:rPr lang="cs-CZ" sz="4800" b="1" smtClean="0"/>
              <a:t>Benefit7 </a:t>
            </a:r>
            <a:br>
              <a:rPr lang="cs-CZ" sz="4800" b="1" smtClean="0"/>
            </a:br>
            <a:r>
              <a:rPr lang="cs-CZ" sz="4800" b="1" smtClean="0"/>
              <a:t>pro 5.2. IOP</a:t>
            </a:r>
            <a:br>
              <a:rPr lang="cs-CZ" sz="4800" b="1" smtClean="0"/>
            </a:br>
            <a:r>
              <a:rPr lang="cs-CZ" sz="4800" b="1" smtClean="0"/>
              <a:t>regenerace bytových domů</a:t>
            </a:r>
            <a:br>
              <a:rPr lang="cs-CZ" sz="4800" b="1" smtClean="0"/>
            </a:br>
            <a:endParaRPr lang="cs-CZ" sz="4800" b="1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BE3974-B762-461A-A6F1-D0DD2064FFB6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12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013A6-BA10-479C-A3FA-57600D2CB7C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Území dopadu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5753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 bwMode="auto">
          <a:xfrm>
            <a:off x="4572000" y="714356"/>
            <a:ext cx="1357322" cy="571504"/>
          </a:xfrm>
          <a:prstGeom prst="wedgeRoundRectCallout">
            <a:avLst>
              <a:gd name="adj1" fmla="val -92456"/>
              <a:gd name="adj2" fmla="val 128184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Hledání přes filtr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571900" cy="4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 bwMode="auto">
          <a:xfrm>
            <a:off x="3286116" y="4143380"/>
            <a:ext cx="1214446" cy="714380"/>
          </a:xfrm>
          <a:prstGeom prst="wedgeRoundRectCallout">
            <a:avLst>
              <a:gd name="adj1" fmla="val 195537"/>
              <a:gd name="adj2" fmla="val -134214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Z číselníku vybrat město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aoblený obdélníkový popisek 10"/>
          <p:cNvSpPr/>
          <p:nvPr/>
        </p:nvSpPr>
        <p:spPr bwMode="auto">
          <a:xfrm>
            <a:off x="3214678" y="5214950"/>
            <a:ext cx="1214446" cy="714380"/>
          </a:xfrm>
          <a:prstGeom prst="wedgeRoundRectCallout">
            <a:avLst>
              <a:gd name="adj1" fmla="val 126584"/>
              <a:gd name="adj2" fmla="val 39595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Doplnit 100%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A584C1-9D5C-4ABF-A51F-8C7E957079CE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22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9FE4B-AC41-4FAD-995E-C31D9CE90023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Popis projektu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714375"/>
            <a:ext cx="5429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357158" y="2857496"/>
            <a:ext cx="1500198" cy="1428760"/>
          </a:xfrm>
          <a:prstGeom prst="wedgeRoundRectCallout">
            <a:avLst>
              <a:gd name="adj1" fmla="val 126735"/>
              <a:gd name="adj2" fmla="val -17665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Vyplnit všechna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žlutá pole dle plánovaného záměru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B84235-6761-45C1-BF5B-E8077660297A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65BAB1-5FFD-4329-90B2-D08C7497131E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Personální zajištění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928688"/>
            <a:ext cx="55006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285720" y="2071678"/>
            <a:ext cx="1357322" cy="857256"/>
          </a:xfrm>
          <a:prstGeom prst="wedgeRoundRectCallout">
            <a:avLst>
              <a:gd name="adj1" fmla="val 93596"/>
              <a:gd name="adj2" fmla="val -3630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případě přidání další osoby</a:t>
            </a: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929454" y="2500306"/>
            <a:ext cx="1714512" cy="857256"/>
          </a:xfrm>
          <a:prstGeom prst="wedgeRoundRectCallout">
            <a:avLst>
              <a:gd name="adj1" fmla="val -122446"/>
              <a:gd name="adj2" fmla="val -77850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Každou další osobu „Uložit“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A49EFC-BCFA-4F54-A710-BA6C277FCCBE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4339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460C88-196A-4032-9EC3-4F9885D73F25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Žadatel projektu 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30263"/>
            <a:ext cx="5996005" cy="502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357158" y="1285860"/>
            <a:ext cx="1643074" cy="1500198"/>
          </a:xfrm>
          <a:prstGeom prst="wedgeRoundRectCallout">
            <a:avLst>
              <a:gd name="adj1" fmla="val 77294"/>
              <a:gd name="adj2" fmla="val 35874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Doplnit IČ žadatele a použít tlačítko „Validace ARES“</a:t>
            </a:r>
          </a:p>
        </p:txBody>
      </p:sp>
      <p:sp>
        <p:nvSpPr>
          <p:cNvPr id="8" name="Vývojový diagram: postup 7"/>
          <p:cNvSpPr/>
          <p:nvPr/>
        </p:nvSpPr>
        <p:spPr bwMode="auto">
          <a:xfrm>
            <a:off x="1857356" y="5214950"/>
            <a:ext cx="6215106" cy="785818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Upozornění 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chemeClr val="tx1"/>
                </a:solidFill>
              </a:rPr>
              <a:t>V případě, že žadatel nemá IČ (např. soukromá osoba) musí zkontaktovat kontaktní osoby na MMR. 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Obrázek 7" descr="žádost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437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Zástupný symbol pro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260DCB-21AE-46DE-9955-784DD0B278FA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5363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536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11ED1D-5C1E-4749-AC61-B0D74FBE749C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Žadatel projektu </a:t>
            </a:r>
          </a:p>
        </p:txBody>
      </p:sp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1357290" y="928670"/>
            <a:ext cx="63579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/>
                </a:solidFill>
              </a:rPr>
              <a:t>Typ podniku </a:t>
            </a:r>
          </a:p>
        </p:txBody>
      </p:sp>
      <p:sp>
        <p:nvSpPr>
          <p:cNvPr id="15368" name="TextovéPole 8"/>
          <p:cNvSpPr txBox="1">
            <a:spLocks noChangeArrowheads="1"/>
          </p:cNvSpPr>
          <p:nvPr/>
        </p:nvSpPr>
        <p:spPr bwMode="auto">
          <a:xfrm>
            <a:off x="3000364" y="3571876"/>
            <a:ext cx="34290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Žadatelé </a:t>
            </a:r>
            <a:r>
              <a:rPr lang="cs-CZ" sz="2000" dirty="0">
                <a:solidFill>
                  <a:schemeClr val="tx1"/>
                </a:solidFill>
              </a:rPr>
              <a:t>do 5.2.b   </a:t>
            </a:r>
          </a:p>
          <a:p>
            <a:pPr algn="l">
              <a:buFont typeface="Arial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velký podnik</a:t>
            </a:r>
          </a:p>
          <a:p>
            <a:pPr algn="l">
              <a:buFont typeface="Arial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střední podnik</a:t>
            </a:r>
          </a:p>
          <a:p>
            <a:pPr algn="l">
              <a:buFont typeface="Arial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malý </a:t>
            </a:r>
            <a:r>
              <a:rPr lang="cs-CZ" sz="2000" dirty="0">
                <a:solidFill>
                  <a:schemeClr val="tx1"/>
                </a:solidFill>
              </a:rPr>
              <a:t>podnik</a:t>
            </a:r>
          </a:p>
          <a:p>
            <a:r>
              <a:rPr lang="cs-CZ" dirty="0">
                <a:solidFill>
                  <a:schemeClr val="accent2"/>
                </a:solidFill>
              </a:rPr>
              <a:t>                   </a:t>
            </a:r>
          </a:p>
        </p:txBody>
      </p:sp>
      <p:sp>
        <p:nvSpPr>
          <p:cNvPr id="9" name="Násobení 8"/>
          <p:cNvSpPr/>
          <p:nvPr/>
        </p:nvSpPr>
        <p:spPr bwMode="auto">
          <a:xfrm>
            <a:off x="2928926" y="2571744"/>
            <a:ext cx="142876" cy="142876"/>
          </a:xfrm>
          <a:prstGeom prst="mathMultiply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43174" y="2714620"/>
            <a:ext cx="48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√</a:t>
            </a:r>
            <a:endParaRPr lang="cs-CZ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0F087E-25BC-4805-AB7B-DD9D27A08E4F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0A1CF-8AD7-4933-8137-327F91B0D596}" type="slidenum">
              <a:rPr lang="cs-CZ" smtClean="0"/>
              <a:pPr/>
              <a:t>15</a:t>
            </a:fld>
            <a:endParaRPr lang="cs-CZ" smtClean="0"/>
          </a:p>
        </p:txBody>
      </p:sp>
      <p:pic>
        <p:nvPicPr>
          <p:cNvPr id="16389" name="Obrázek 7" descr="žádost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72152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Obdélník 8"/>
          <p:cNvSpPr>
            <a:spLocks noChangeArrowheads="1"/>
          </p:cNvSpPr>
          <p:nvPr/>
        </p:nvSpPr>
        <p:spPr bwMode="auto">
          <a:xfrm>
            <a:off x="2643188" y="1143000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accent2"/>
                </a:solidFill>
              </a:rPr>
              <a:t>Typ žadatele  </a:t>
            </a:r>
          </a:p>
        </p:txBody>
      </p:sp>
      <p:sp>
        <p:nvSpPr>
          <p:cNvPr id="16392" name="Vývojový diagram: alternativní postup 22"/>
          <p:cNvSpPr>
            <a:spLocks noChangeArrowheads="1"/>
          </p:cNvSpPr>
          <p:nvPr/>
        </p:nvSpPr>
        <p:spPr bwMode="auto">
          <a:xfrm>
            <a:off x="3214678" y="5000636"/>
            <a:ext cx="3571875" cy="928688"/>
          </a:xfrm>
          <a:prstGeom prst="flowChartAlternateProcess">
            <a:avLst/>
          </a:prstGeom>
          <a:solidFill>
            <a:srgbClr val="FFE7B7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cs-CZ" b="1" dirty="0" smtClean="0">
                <a:solidFill>
                  <a:schemeClr val="tx1"/>
                </a:solidFill>
              </a:rPr>
              <a:t>Vybrat z číselníku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3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Žadatel projektu </a:t>
            </a:r>
          </a:p>
        </p:txBody>
      </p:sp>
      <p:sp>
        <p:nvSpPr>
          <p:cNvPr id="18" name="Násobení 17"/>
          <p:cNvSpPr/>
          <p:nvPr/>
        </p:nvSpPr>
        <p:spPr bwMode="auto">
          <a:xfrm>
            <a:off x="6429388" y="2857496"/>
            <a:ext cx="214314" cy="142876"/>
          </a:xfrm>
          <a:prstGeom prst="mathMultiply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Násobení 18"/>
          <p:cNvSpPr/>
          <p:nvPr/>
        </p:nvSpPr>
        <p:spPr bwMode="auto">
          <a:xfrm>
            <a:off x="6500826" y="3071810"/>
            <a:ext cx="214314" cy="142876"/>
          </a:xfrm>
          <a:prstGeom prst="mathMultiply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Násobení 19"/>
          <p:cNvSpPr/>
          <p:nvPr/>
        </p:nvSpPr>
        <p:spPr bwMode="auto">
          <a:xfrm>
            <a:off x="4857752" y="3571876"/>
            <a:ext cx="214314" cy="142876"/>
          </a:xfrm>
          <a:prstGeom prst="mathMultiply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A76B1E-AAF9-4DA1-AB2C-9A6E96043EC3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0D8390-BF9C-429E-9DD3-EEA59256ADC7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Adresa žadatele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85813"/>
            <a:ext cx="5715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6000760" y="3143248"/>
            <a:ext cx="2714644" cy="1571636"/>
          </a:xfrm>
          <a:prstGeom prst="wedgeRoundRectCallout">
            <a:avLst>
              <a:gd name="adj1" fmla="val -75437"/>
              <a:gd name="adj2" fmla="val 22079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Vybrat všechny typy adres 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 smtClean="0">
                <a:solidFill>
                  <a:schemeClr val="tx1"/>
                </a:solidFill>
              </a:rPr>
              <a:t>Adresa pro doručování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 smtClean="0">
                <a:solidFill>
                  <a:schemeClr val="tx1"/>
                </a:solidFill>
              </a:rPr>
              <a:t>Adresa </a:t>
            </a:r>
            <a:r>
              <a:rPr lang="cs-CZ" dirty="0" err="1" smtClean="0">
                <a:solidFill>
                  <a:schemeClr val="tx1"/>
                </a:solidFill>
              </a:rPr>
              <a:t>statutár</a:t>
            </a:r>
            <a:r>
              <a:rPr lang="cs-CZ" dirty="0" smtClean="0">
                <a:solidFill>
                  <a:schemeClr val="tx1"/>
                </a:solidFill>
              </a:rPr>
              <a:t>. zástupce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 smtClean="0">
                <a:solidFill>
                  <a:schemeClr val="tx1"/>
                </a:solidFill>
              </a:rPr>
              <a:t>Oficiální adresa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cs-CZ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714348" y="4572008"/>
            <a:ext cx="1071570" cy="571504"/>
          </a:xfrm>
          <a:prstGeom prst="wedgeRoundRectCallout">
            <a:avLst>
              <a:gd name="adj1" fmla="val 93243"/>
              <a:gd name="adj2" fmla="val 32185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Výběr adresy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ený obdélníkový popisek 8"/>
          <p:cNvSpPr/>
          <p:nvPr/>
        </p:nvSpPr>
        <p:spPr bwMode="auto">
          <a:xfrm>
            <a:off x="6786578" y="1357298"/>
            <a:ext cx="1571636" cy="500066"/>
          </a:xfrm>
          <a:prstGeom prst="wedgeRoundRectCallout">
            <a:avLst>
              <a:gd name="adj1" fmla="val -64928"/>
              <a:gd name="adj2" fmla="val 166439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Každou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adresu uložit !!!!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0DDC79-9F6B-47B2-906A-2F829BDDED05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94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70F685-DBDC-400C-9584-448930C6C8EC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Adresa žadatele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0"/>
            <a:ext cx="5753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286125"/>
            <a:ext cx="8150225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Popisek se šipkou dolů 7"/>
          <p:cNvSpPr/>
          <p:nvPr/>
        </p:nvSpPr>
        <p:spPr bwMode="auto">
          <a:xfrm>
            <a:off x="2928926" y="785794"/>
            <a:ext cx="3429024" cy="500066"/>
          </a:xfrm>
          <a:prstGeom prst="downArrowCallou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Číselníky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ený obdélníkový popisek 8"/>
          <p:cNvSpPr/>
          <p:nvPr/>
        </p:nvSpPr>
        <p:spPr bwMode="auto">
          <a:xfrm>
            <a:off x="4857752" y="2571744"/>
            <a:ext cx="1500198" cy="571504"/>
          </a:xfrm>
          <a:prstGeom prst="wedgeRoundRectCallout">
            <a:avLst>
              <a:gd name="adj1" fmla="val -21475"/>
              <a:gd name="adj2" fmla="val 14502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Filtr - vyhledávání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EE6341-AE8E-4142-9C8F-C744125150C8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04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53239-0E64-4EF1-9A9D-DC5AA05F5AFF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Osoby žadatele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714375"/>
            <a:ext cx="56435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000625"/>
            <a:ext cx="46434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 bwMode="auto">
          <a:xfrm>
            <a:off x="6500826" y="5143512"/>
            <a:ext cx="2071702" cy="1000132"/>
          </a:xfrm>
          <a:prstGeom prst="wedgeRoundRectCallout">
            <a:avLst>
              <a:gd name="adj1" fmla="val -59863"/>
              <a:gd name="adj2" fmla="val -187891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Jedna osoba musí být „Hlavní kontaktní osoba“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FC292A-AA3D-4AE5-B3DE-0328D267CD82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0466E-81CD-493A-82CF-715595B5F461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Indikátory projektu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642938"/>
            <a:ext cx="57531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5072063"/>
            <a:ext cx="5753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 bwMode="auto">
          <a:xfrm>
            <a:off x="571472" y="5000636"/>
            <a:ext cx="2071702" cy="1500198"/>
          </a:xfrm>
          <a:prstGeom prst="wedgeRoundRectCallout">
            <a:avLst>
              <a:gd name="adj1" fmla="val 87225"/>
              <a:gd name="adj2" fmla="val 10851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Kritérium je povinné při plánování aktivity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vedoucí ke snížení energetické náročnosti budov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4A07A2-6698-4116-8A02-51D6D7DB219A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A2E44-104C-447F-B8B9-47894728442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BENEFIT7 nová žádost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14480" y="2214554"/>
            <a:ext cx="6929486" cy="310854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Při vyplňování postupujeme dle 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Přílohy č. 5 Pokyny pro vyplnění elektronické projektové žádosti BENEFIT7 </a:t>
            </a:r>
            <a:r>
              <a:rPr lang="cs-CZ" sz="2800" dirty="0" smtClean="0">
                <a:solidFill>
                  <a:schemeClr val="tx1"/>
                </a:solidFill>
              </a:rPr>
              <a:t>(dále jen Pokyny)</a:t>
            </a: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Příručky pro žadatele a příjemce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z</a:t>
            </a:r>
            <a:r>
              <a:rPr lang="cs-CZ" sz="2800" dirty="0" smtClean="0">
                <a:solidFill>
                  <a:schemeClr val="tx1"/>
                </a:solidFill>
              </a:rPr>
              <a:t>veřejněné na http://www.</a:t>
            </a:r>
            <a:r>
              <a:rPr lang="cs-CZ" sz="2800" dirty="0" err="1" smtClean="0">
                <a:solidFill>
                  <a:schemeClr val="tx1"/>
                </a:solidFill>
              </a:rPr>
              <a:t>strukturalni</a:t>
            </a:r>
            <a:r>
              <a:rPr lang="cs-CZ" sz="2800" dirty="0" smtClean="0">
                <a:solidFill>
                  <a:schemeClr val="tx1"/>
                </a:solidFill>
              </a:rPr>
              <a:t>-fondy.</a:t>
            </a:r>
            <a:r>
              <a:rPr lang="cs-CZ" sz="2800" dirty="0" err="1" smtClean="0">
                <a:solidFill>
                  <a:schemeClr val="tx1"/>
                </a:solidFill>
              </a:rPr>
              <a:t>cz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98F2F5-F44E-465B-9326-D24BBD0E31BD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355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8B093-4934-4771-A956-4395DD79AA7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3557" name="TextovéPole 10"/>
          <p:cNvSpPr txBox="1">
            <a:spLocks noChangeArrowheads="1"/>
          </p:cNvSpPr>
          <p:nvPr/>
        </p:nvSpPr>
        <p:spPr bwMode="auto">
          <a:xfrm>
            <a:off x="1214438" y="928688"/>
            <a:ext cx="67865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cs-CZ" sz="2000">
                <a:solidFill>
                  <a:schemeClr val="tx1"/>
                </a:solidFill>
              </a:rPr>
              <a:t>V případě, že žadatel plánuje realizaci investic, které vedou ke snížení energetické náročnosti budovy.</a:t>
            </a:r>
          </a:p>
          <a:p>
            <a:pPr algn="l">
              <a:buFont typeface="Arial" charset="0"/>
              <a:buChar char="•"/>
            </a:pPr>
            <a:endParaRPr lang="cs-CZ" sz="200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cs-CZ" sz="2000">
                <a:solidFill>
                  <a:schemeClr val="tx1"/>
                </a:solidFill>
              </a:rPr>
              <a:t>Na záložce je třeba vybrat alespoň jedno enviromentální kritérium (kvantifikovatelné,nekvantifikovatelné, popřípadě oboje).</a:t>
            </a:r>
          </a:p>
          <a:p>
            <a:pPr algn="l">
              <a:buFont typeface="Arial" charset="0"/>
              <a:buChar char="•"/>
            </a:pPr>
            <a:endParaRPr lang="cs-CZ">
              <a:solidFill>
                <a:schemeClr val="tx1"/>
              </a:solidFill>
            </a:endParaRPr>
          </a:p>
          <a:p>
            <a:pPr algn="l"/>
            <a:endParaRPr lang="cs-CZ">
              <a:solidFill>
                <a:schemeClr val="tx1"/>
              </a:solidFill>
            </a:endParaRPr>
          </a:p>
          <a:p>
            <a:pPr algn="l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57313" y="3786188"/>
            <a:ext cx="6572250" cy="95408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Doporučení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Vyberte nekvantifikované kritérium :         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Přispěje realizace projektu k úsporám energie či ke zvýšení výroby energie z obnovitelných zdrojů ? </a:t>
            </a:r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Enviromentální kritéria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žádost 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1571612"/>
            <a:ext cx="40719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C1C511-7ACD-4EE4-A643-5C507375AFCE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253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F1B44-9402-4508-931C-5583D33B67F7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-214338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Enviromentální kritéria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4471987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5429256" y="4500570"/>
            <a:ext cx="2071702" cy="1071570"/>
          </a:xfrm>
          <a:prstGeom prst="wedgeRoundRectCallout">
            <a:avLst>
              <a:gd name="adj1" fmla="val -74727"/>
              <a:gd name="adj2" fmla="val 15792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Vybrat nekvantifikované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enviromentální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kritérium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43768" y="2928934"/>
            <a:ext cx="3571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lang="cs-CZ" sz="1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CA0191-A90E-43C2-88CD-8C5F7689E77F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560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1062D-5965-490F-974D-7ED7BD4B72C8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Financování 5.2.b)</a:t>
            </a:r>
          </a:p>
        </p:txBody>
      </p:sp>
      <p:sp>
        <p:nvSpPr>
          <p:cNvPr id="25606" name="Vývojový diagram: postup 7"/>
          <p:cNvSpPr>
            <a:spLocks noChangeArrowheads="1"/>
          </p:cNvSpPr>
          <p:nvPr/>
        </p:nvSpPr>
        <p:spPr bwMode="auto">
          <a:xfrm>
            <a:off x="1571625" y="2000250"/>
            <a:ext cx="5929313" cy="1071563"/>
          </a:xfrm>
          <a:prstGeom prst="flowChartProcess">
            <a:avLst/>
          </a:prstGeom>
          <a:solidFill>
            <a:srgbClr val="FFFF97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cs-CZ" sz="2800">
                <a:solidFill>
                  <a:schemeClr val="tx1"/>
                </a:solidFill>
              </a:rPr>
              <a:t>Celkové uznatelné výdaje – 100%</a:t>
            </a:r>
          </a:p>
        </p:txBody>
      </p:sp>
      <p:sp>
        <p:nvSpPr>
          <p:cNvPr id="25607" name="Vývojový diagram: postup 8"/>
          <p:cNvSpPr>
            <a:spLocks noChangeArrowheads="1"/>
          </p:cNvSpPr>
          <p:nvPr/>
        </p:nvSpPr>
        <p:spPr bwMode="auto">
          <a:xfrm>
            <a:off x="1571625" y="3071813"/>
            <a:ext cx="3143250" cy="1071562"/>
          </a:xfrm>
          <a:prstGeom prst="flowChartProcess">
            <a:avLst/>
          </a:prstGeom>
          <a:solidFill>
            <a:srgbClr val="CCFF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cs-CZ" sz="2000">
                <a:solidFill>
                  <a:schemeClr val="tx1"/>
                </a:solidFill>
              </a:rPr>
              <a:t>Dotace ERDF + SR* </a:t>
            </a:r>
          </a:p>
          <a:p>
            <a:r>
              <a:rPr lang="cs-CZ" sz="2000">
                <a:solidFill>
                  <a:schemeClr val="tx1"/>
                </a:solidFill>
              </a:rPr>
              <a:t>40% - 60%</a:t>
            </a:r>
          </a:p>
        </p:txBody>
      </p:sp>
      <p:sp>
        <p:nvSpPr>
          <p:cNvPr id="10" name="Vývojový diagram: postup 9"/>
          <p:cNvSpPr/>
          <p:nvPr/>
        </p:nvSpPr>
        <p:spPr bwMode="auto">
          <a:xfrm>
            <a:off x="4714875" y="3071813"/>
            <a:ext cx="2786063" cy="1071562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Spoluúčast majitelů domů 60%-40%</a:t>
            </a:r>
          </a:p>
        </p:txBody>
      </p:sp>
      <p:sp>
        <p:nvSpPr>
          <p:cNvPr id="25609" name="TextovéPole 10"/>
          <p:cNvSpPr txBox="1">
            <a:spLocks noChangeArrowheads="1"/>
          </p:cNvSpPr>
          <p:nvPr/>
        </p:nvSpPr>
        <p:spPr bwMode="auto">
          <a:xfrm>
            <a:off x="642938" y="5929313"/>
            <a:ext cx="7429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solidFill>
                  <a:schemeClr val="tx1"/>
                </a:solidFill>
              </a:rPr>
              <a:t>* V případě JZ dotace 36% (30%)  - spoluúčast 44% - 70% </a:t>
            </a:r>
          </a:p>
        </p:txBody>
      </p:sp>
      <p:sp>
        <p:nvSpPr>
          <p:cNvPr id="25610" name="Obdélník 12"/>
          <p:cNvSpPr>
            <a:spLocks noChangeArrowheads="1"/>
          </p:cNvSpPr>
          <p:nvPr/>
        </p:nvSpPr>
        <p:spPr bwMode="auto">
          <a:xfrm>
            <a:off x="571500" y="785813"/>
            <a:ext cx="7643813" cy="1357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r>
              <a:rPr lang="cs-CZ" sz="2800" b="1">
                <a:solidFill>
                  <a:schemeClr val="accent2"/>
                </a:solidFill>
              </a:rPr>
              <a:t>Financování 5.2.b) Regenerace bytových domů</a:t>
            </a:r>
          </a:p>
          <a:p>
            <a:endParaRPr lang="cs-CZ" sz="2800" b="1">
              <a:solidFill>
                <a:schemeClr val="accent2"/>
              </a:solidFill>
            </a:endParaRPr>
          </a:p>
        </p:txBody>
      </p:sp>
      <p:sp>
        <p:nvSpPr>
          <p:cNvPr id="25611" name="Vývojový diagram: postup 13"/>
          <p:cNvSpPr>
            <a:spLocks noChangeArrowheads="1"/>
          </p:cNvSpPr>
          <p:nvPr/>
        </p:nvSpPr>
        <p:spPr bwMode="auto">
          <a:xfrm>
            <a:off x="1571625" y="4500563"/>
            <a:ext cx="2214563" cy="1000125"/>
          </a:xfrm>
          <a:prstGeom prst="flowChartProcess">
            <a:avLst/>
          </a:prstGeom>
          <a:solidFill>
            <a:srgbClr val="CCFF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cs-CZ" sz="2000">
                <a:solidFill>
                  <a:schemeClr val="tx1"/>
                </a:solidFill>
              </a:rPr>
              <a:t>Dotace ERDF 85%</a:t>
            </a:r>
          </a:p>
        </p:txBody>
      </p:sp>
      <p:sp>
        <p:nvSpPr>
          <p:cNvPr id="25612" name="Vývojový diagram: postup 14"/>
          <p:cNvSpPr>
            <a:spLocks noChangeArrowheads="1"/>
          </p:cNvSpPr>
          <p:nvPr/>
        </p:nvSpPr>
        <p:spPr bwMode="auto">
          <a:xfrm>
            <a:off x="3714750" y="4500563"/>
            <a:ext cx="985838" cy="100012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25613" name="Vývojový diagram: postup 15"/>
          <p:cNvSpPr>
            <a:spLocks noChangeArrowheads="1"/>
          </p:cNvSpPr>
          <p:nvPr/>
        </p:nvSpPr>
        <p:spPr bwMode="auto">
          <a:xfrm>
            <a:off x="3786188" y="4500563"/>
            <a:ext cx="928687" cy="1000125"/>
          </a:xfrm>
          <a:prstGeom prst="flowChartProcess">
            <a:avLst/>
          </a:prstGeom>
          <a:solidFill>
            <a:srgbClr val="CCFFFF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cs-CZ" sz="1800">
                <a:solidFill>
                  <a:schemeClr val="tx1"/>
                </a:solidFill>
              </a:rPr>
              <a:t>Dotace SR 15%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A8B9BE-C458-405E-94EB-CCB99F5479CF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662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66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2551A-CBBA-498D-A0D1-5FD3B5C87737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143000"/>
            <a:ext cx="7912100" cy="1171575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chemeClr val="accent2"/>
                </a:solidFill>
              </a:rPr>
              <a:t>Pokyny k vyplnění elektronické žádosti </a:t>
            </a:r>
            <a:br>
              <a:rPr lang="cs-CZ" sz="2800" smtClean="0">
                <a:solidFill>
                  <a:schemeClr val="accent2"/>
                </a:solidFill>
              </a:rPr>
            </a:br>
            <a:r>
              <a:rPr lang="cs-CZ" sz="2800" smtClean="0">
                <a:solidFill>
                  <a:schemeClr val="accent2"/>
                </a:solidFill>
              </a:rPr>
              <a:t>projektové  žádosti BENEFIT7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928688" y="2786063"/>
            <a:ext cx="7500937" cy="1143000"/>
          </a:xfr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>
              <a:buFont typeface="Lucida Sans Unicode" pitchFamily="34" charset="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Pro snadnější vyplňování doporučujeme nejdříve finanční potřeby a zdroje rozepsat mimo žádost v BENEFIT7  např. v </a:t>
            </a:r>
            <a:r>
              <a:rPr lang="cs-CZ" sz="2000" dirty="0" err="1" smtClean="0">
                <a:solidFill>
                  <a:schemeClr val="tx1"/>
                </a:solidFill>
              </a:rPr>
              <a:t>excelové</a:t>
            </a:r>
            <a:r>
              <a:rPr lang="cs-CZ" sz="2000" dirty="0" smtClean="0">
                <a:solidFill>
                  <a:schemeClr val="tx1"/>
                </a:solidFill>
              </a:rPr>
              <a:t>  tabulce.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28688" y="-285750"/>
            <a:ext cx="791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4400" kern="0" dirty="0">
                <a:latin typeface="+mj-lt"/>
                <a:ea typeface="+mj-ea"/>
                <a:cs typeface="+mj-cs"/>
              </a:rPr>
              <a:t>Doporučení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FAA48B-7943-4CCC-8451-C1D9E9EF0134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765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91466-07E8-4EEB-8474-EF5BC6285980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Příklad </a:t>
            </a:r>
          </a:p>
        </p:txBody>
      </p:sp>
      <p:sp>
        <p:nvSpPr>
          <p:cNvPr id="27654" name="Zástupný symbol pro obsah 6"/>
          <p:cNvSpPr>
            <a:spLocks noGrp="1"/>
          </p:cNvSpPr>
          <p:nvPr>
            <p:ph idx="1"/>
          </p:nvPr>
        </p:nvSpPr>
        <p:spPr>
          <a:xfrm>
            <a:off x="1285875" y="928688"/>
            <a:ext cx="7539038" cy="1428750"/>
          </a:xfrm>
        </p:spPr>
        <p:txBody>
          <a:bodyPr/>
          <a:lstStyle/>
          <a:p>
            <a:pPr>
              <a:buFont typeface="Lucida Sans Unicode" pitchFamily="34" charset="0"/>
              <a:buNone/>
            </a:pPr>
            <a:r>
              <a:rPr lang="cs-CZ" sz="2400" b="1" dirty="0" smtClean="0"/>
              <a:t>Příklad pro žádost do 5.2.b) – míra podpory 40%</a:t>
            </a:r>
          </a:p>
          <a:p>
            <a:pPr>
              <a:buFont typeface="Lucida Sans Unicode" pitchFamily="34" charset="0"/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Celkové investiční náklady  1 202 011,--Kč</a:t>
            </a:r>
          </a:p>
          <a:p>
            <a:pPr>
              <a:buFont typeface="Lucida Sans Unicode" pitchFamily="34" charset="0"/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Celkové způsobilé výdaje       999 510,--Kč</a:t>
            </a:r>
          </a:p>
          <a:p>
            <a:pPr>
              <a:buFont typeface="Lucida Sans Unicode" pitchFamily="34" charset="0"/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Lucida Sans Unicode" pitchFamily="34" charset="0"/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Lucida Sans Unicode" pitchFamily="34" charset="0"/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428728" y="2571741"/>
          <a:ext cx="6500858" cy="2468884"/>
        </p:xfrm>
        <a:graphic>
          <a:graphicData uri="http://schemas.openxmlformats.org/drawingml/2006/table">
            <a:tbl>
              <a:tblPr/>
              <a:tblGrid>
                <a:gridCol w="2677823"/>
                <a:gridCol w="924325"/>
                <a:gridCol w="924325"/>
                <a:gridCol w="1005883"/>
                <a:gridCol w="968502"/>
              </a:tblGrid>
              <a:tr h="40440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latin typeface="Times New Roman"/>
                        </a:rPr>
                        <a:t>Celkové investiční výdaje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302 111,00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404 900,00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495 000,00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1 202 011,00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Nezpůsobilé výdaje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102 501,00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202 501,00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Celkové způsobilé výdaje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202 111,00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302 399,00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495 000,00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999 510,00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latin typeface="Times New Roman"/>
                        </a:rPr>
                        <a:t>Dotace  40%    (ze způsobilých výdajů)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80 844,40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120 959,60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198 000,00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399 804,00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598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Povinná spoluúčast  (60% ze způsobilých výdajů)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121 266,60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181 439,40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297 000,00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599 706,00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Rozpad dotace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ERDF 85%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68 717,74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102 815,66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168 300,00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339 833,40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SR      15%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12 126,66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18 143,94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29 700,00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59 970,60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231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Kontrolní součet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80 844,40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120 959,60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198 000,00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latin typeface="Times New Roman"/>
                        </a:rPr>
                        <a:t>399 804,00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4E44F4-9D4F-45DE-87EE-CFD255B048E3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867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867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AFE4E-7BC2-44AE-A12B-E64C5DAF5F6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Potřeby 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5753100" cy="40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pisek se šipkou doprava 7"/>
          <p:cNvSpPr/>
          <p:nvPr/>
        </p:nvSpPr>
        <p:spPr bwMode="auto">
          <a:xfrm>
            <a:off x="857224" y="2000240"/>
            <a:ext cx="1643074" cy="2286016"/>
          </a:xfrm>
          <a:prstGeom prst="rightArrowCallou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Návod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 výběr z číselníků je zpracován v Pokynech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7626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AAE6C0-82C7-4BB9-9DF9-667CFF9B2654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9EC85-427F-44EC-8536-113C37B6A6FF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Potřeby </a:t>
            </a:r>
          </a:p>
        </p:txBody>
      </p:sp>
      <p:sp>
        <p:nvSpPr>
          <p:cNvPr id="29702" name="TextovéPole 7"/>
          <p:cNvSpPr txBox="1">
            <a:spLocks noChangeArrowheads="1"/>
          </p:cNvSpPr>
          <p:nvPr/>
        </p:nvSpPr>
        <p:spPr bwMode="auto">
          <a:xfrm>
            <a:off x="1500166" y="714356"/>
            <a:ext cx="728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Částky zaokrouhlené na </a:t>
            </a:r>
            <a:r>
              <a:rPr lang="cs-CZ" sz="2400" dirty="0" smtClean="0">
                <a:solidFill>
                  <a:schemeClr val="tx1"/>
                </a:solidFill>
              </a:rPr>
              <a:t>tisíce !!!!!!!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 bwMode="auto">
          <a:xfrm>
            <a:off x="5929322" y="5072074"/>
            <a:ext cx="1357322" cy="571504"/>
          </a:xfrm>
          <a:prstGeom prst="wedgeRoundRectCallout">
            <a:avLst>
              <a:gd name="adj1" fmla="val -138389"/>
              <a:gd name="adj2" fmla="val -53710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Doplnit finanční potřeby dle jednotlivých let</a:t>
            </a: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42910" y="3357562"/>
            <a:ext cx="928694" cy="785818"/>
          </a:xfrm>
          <a:prstGeom prst="wedgeRoundRectCallout">
            <a:avLst>
              <a:gd name="adj1" fmla="val 171943"/>
              <a:gd name="adj2" fmla="val 79648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Vybrat z  číselníku</a:t>
            </a:r>
          </a:p>
        </p:txBody>
      </p:sp>
      <p:sp>
        <p:nvSpPr>
          <p:cNvPr id="11" name="Zaoblený obdélníkový popisek 10"/>
          <p:cNvSpPr/>
          <p:nvPr/>
        </p:nvSpPr>
        <p:spPr bwMode="auto">
          <a:xfrm>
            <a:off x="285720" y="5000636"/>
            <a:ext cx="1071570" cy="785818"/>
          </a:xfrm>
          <a:prstGeom prst="wedgeRoundRectCallout">
            <a:avLst>
              <a:gd name="adj1" fmla="val 148105"/>
              <a:gd name="adj2" fmla="val -61212"/>
              <a:gd name="adj3" fmla="val 16667"/>
            </a:avLst>
          </a:prstGeom>
          <a:solidFill>
            <a:srgbClr val="FFE0A3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První rok zaokrouhlit</a:t>
            </a:r>
            <a:r>
              <a:rPr kumimoji="0" lang="cs-CZ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nahoru 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07D0109-72B9-4434-B662-13F299817E11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07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025F4-A080-4BED-BE77-D1EFF9C1F8E4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Potřeby </a:t>
            </a:r>
          </a:p>
        </p:txBody>
      </p:sp>
      <p:sp>
        <p:nvSpPr>
          <p:cNvPr id="30726" name="TextovéPole 7"/>
          <p:cNvSpPr txBox="1">
            <a:spLocks noChangeArrowheads="1"/>
          </p:cNvSpPr>
          <p:nvPr/>
        </p:nvSpPr>
        <p:spPr bwMode="auto">
          <a:xfrm>
            <a:off x="1357290" y="1000108"/>
            <a:ext cx="728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Kód řádku  :  5.2.b) – pouze investiční výdaje   60xxx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357438"/>
            <a:ext cx="6786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 bwMode="auto">
          <a:xfrm>
            <a:off x="6072198" y="1714488"/>
            <a:ext cx="1428760" cy="714380"/>
          </a:xfrm>
          <a:prstGeom prst="wedgeRoundRectCallout">
            <a:avLst>
              <a:gd name="adj1" fmla="val 67419"/>
              <a:gd name="adj2" fmla="val 109273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 smtClean="0">
                <a:solidFill>
                  <a:schemeClr val="tx1"/>
                </a:solidFill>
              </a:rPr>
              <a:t>Použití filtru pro hledání investičních výdajů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249EC3-DEE5-485A-8A02-3CF534587B92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17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5FEFF-A9AA-4E64-9A12-37E65E0354D2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Přehled financování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356"/>
            <a:ext cx="6929437" cy="9541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Pole se doplňují ručně – ze záložky „Potřeb“ se automaticky data </a:t>
            </a:r>
            <a:r>
              <a:rPr lang="cs-CZ" sz="1800" dirty="0" smtClean="0">
                <a:solidFill>
                  <a:schemeClr val="tx1"/>
                </a:solidFill>
              </a:rPr>
              <a:t>nepřenášejí. </a:t>
            </a:r>
          </a:p>
          <a:p>
            <a:pPr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Doplňují se skutečné částky, bez zaokrouhlení !!!!!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42910" y="4714884"/>
            <a:ext cx="1928826" cy="714380"/>
          </a:xfrm>
          <a:prstGeom prst="wedgeRoundRectCallout">
            <a:avLst>
              <a:gd name="adj1" fmla="val 148336"/>
              <a:gd name="adj2" fmla="val 96470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Celkové  výdaje</a:t>
            </a:r>
          </a:p>
        </p:txBody>
      </p:sp>
      <p:sp>
        <p:nvSpPr>
          <p:cNvPr id="10" name="Zaoblený obdélníkový popisek 9"/>
          <p:cNvSpPr/>
          <p:nvPr/>
        </p:nvSpPr>
        <p:spPr bwMode="auto">
          <a:xfrm>
            <a:off x="428596" y="3214686"/>
            <a:ext cx="1857388" cy="928694"/>
          </a:xfrm>
          <a:prstGeom prst="wedgeRoundRectCallout">
            <a:avLst>
              <a:gd name="adj1" fmla="val 101271"/>
              <a:gd name="adj2" fmla="val 42159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 smtClean="0">
                <a:solidFill>
                  <a:schemeClr val="tx1"/>
                </a:solidFill>
              </a:rPr>
              <a:t>Povinná spoluúčast žadatele – vlastníka bytového domu tj. i obec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aoblený obdélníkový popisek 10"/>
          <p:cNvSpPr/>
          <p:nvPr/>
        </p:nvSpPr>
        <p:spPr bwMode="auto">
          <a:xfrm>
            <a:off x="7929586" y="4429132"/>
            <a:ext cx="785818" cy="857256"/>
          </a:xfrm>
          <a:prstGeom prst="wedgeRoundRectCallout">
            <a:avLst>
              <a:gd name="adj1" fmla="val -134746"/>
              <a:gd name="adj2" fmla="val 107411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Kliknout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 vyplnění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54197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A6C4DE-7A89-40CE-BD57-31EEBE7C33EE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277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277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1B8792-A384-4D0F-9949-538490DCEB5E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Přehled financování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57313" y="857250"/>
            <a:ext cx="6715125" cy="3381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Rozpad financí – stejný u obcí i ostatních žadatelů </a:t>
            </a:r>
          </a:p>
        </p:txBody>
      </p:sp>
      <p:sp>
        <p:nvSpPr>
          <p:cNvPr id="10" name="Zaoblený obdélníkový popisek 9"/>
          <p:cNvSpPr/>
          <p:nvPr/>
        </p:nvSpPr>
        <p:spPr bwMode="auto">
          <a:xfrm>
            <a:off x="714348" y="5000636"/>
            <a:ext cx="1500198" cy="857256"/>
          </a:xfrm>
          <a:prstGeom prst="wedgeRoundRectCallout">
            <a:avLst>
              <a:gd name="adj1" fmla="val 106717"/>
              <a:gd name="adj2" fmla="val 860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případě správného rozpadu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financí - výše dotace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084DD9-E52C-442D-AD13-F64AA99B8877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485B7D-F2AA-4B56-92AC-D5AE4D3E042B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BENEFIT7 – nová žádost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57531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 rot="19824207" flipV="1">
            <a:off x="4350082" y="2552215"/>
            <a:ext cx="1125065" cy="177903"/>
          </a:xfrm>
          <a:prstGeom prst="rightArrow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71802" y="2857496"/>
            <a:ext cx="1357322" cy="523220"/>
          </a:xfrm>
          <a:prstGeom prst="rect">
            <a:avLst/>
          </a:prstGeom>
          <a:solidFill>
            <a:srgbClr val="FFE7B7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Založení žádosti 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8CE4880-F2BD-4957-B81E-05169BC61FFA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37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EC28E-EB4C-463D-BF95-434C84D023D2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Zdroje 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40719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00570"/>
            <a:ext cx="5762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hnutá šipka doprava 9"/>
          <p:cNvSpPr/>
          <p:nvPr/>
        </p:nvSpPr>
        <p:spPr bwMode="auto">
          <a:xfrm rot="955100">
            <a:off x="2985192" y="3050325"/>
            <a:ext cx="578608" cy="1533076"/>
          </a:xfrm>
          <a:prstGeom prst="curvedRightArrow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14414" y="1857364"/>
            <a:ext cx="1714512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Kódy řádků, které se použijí jsou v Pokynech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753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EB4CD8-4820-4E98-A5B6-9429EC6BE212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48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48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B4940-A9B1-4707-A981-044F04D8D93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Zdroje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1538" y="928670"/>
            <a:ext cx="1285875" cy="1016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/>
                </a:solidFill>
              </a:rPr>
              <a:t>Při vyplňování záložky „Zdroje“  použijeme pomocnou tabulku.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714612" y="928670"/>
          <a:ext cx="5929355" cy="2143141"/>
        </p:xfrm>
        <a:graphic>
          <a:graphicData uri="http://schemas.openxmlformats.org/drawingml/2006/table">
            <a:tbl>
              <a:tblPr/>
              <a:tblGrid>
                <a:gridCol w="2442410"/>
                <a:gridCol w="843066"/>
                <a:gridCol w="843066"/>
                <a:gridCol w="917454"/>
                <a:gridCol w="883359"/>
              </a:tblGrid>
              <a:tr h="325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latin typeface="Times New Roman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latin typeface="Times New Roman"/>
                        </a:rPr>
                        <a:t>Celkové investiční výdaje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302 111,00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404 900,00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495 000,00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1 202 011,00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Nezpůsobilé výdaje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102 501,00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202 501,00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Celkové způsobilé výdaje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202 111,00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302 399,00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495 000,00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999 510,00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latin typeface="Times New Roman"/>
                        </a:rPr>
                        <a:t>Dotace  40%    (ze způsobilých výdajů)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80 844,40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120 959,60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198 000,00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399 804,00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560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Povinná spoluúčast  (60% ze způsobilých výdajů)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121 266,60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181 439,40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297 000,00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599 706,00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Rozpad dotace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ERDF 85%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68 717,74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102 815,66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168 300,00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339 833,40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SR      15%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latin typeface="Times New Roman"/>
                        </a:rPr>
                        <a:t>12 126,66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18 143,94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29 700,00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59 970,60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271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latin typeface="Times New Roman"/>
                        </a:rPr>
                        <a:t>Kontrolní součet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80 844,40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120 959,60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latin typeface="Times New Roman"/>
                        </a:rPr>
                        <a:t>198 000,00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latin typeface="Times New Roman"/>
                        </a:rPr>
                        <a:t>399 804,00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Zaoblený obdélníkový popisek 11"/>
          <p:cNvSpPr/>
          <p:nvPr/>
        </p:nvSpPr>
        <p:spPr bwMode="auto">
          <a:xfrm>
            <a:off x="0" y="4714884"/>
            <a:ext cx="1500166" cy="1143008"/>
          </a:xfrm>
          <a:prstGeom prst="wedgeRoundRectCallout">
            <a:avLst>
              <a:gd name="adj1" fmla="val 71045"/>
              <a:gd name="adj2" fmla="val -111814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Povinná spoluúčast + nezpůsobilé výdaje tzn. vše mimo dotace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2071670" y="242886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224070" y="258126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17" name="TextovéPole 7"/>
          <p:cNvSpPr txBox="1">
            <a:spLocks noChangeArrowheads="1"/>
          </p:cNvSpPr>
          <p:nvPr/>
        </p:nvSpPr>
        <p:spPr bwMode="auto">
          <a:xfrm>
            <a:off x="5072066" y="4857760"/>
            <a:ext cx="3857652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dirty="0" smtClean="0">
                <a:solidFill>
                  <a:schemeClr val="tx1"/>
                </a:solidFill>
              </a:rPr>
              <a:t>Doporučujeme částky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dirty="0" smtClean="0">
                <a:solidFill>
                  <a:schemeClr val="tx1"/>
                </a:solidFill>
              </a:rPr>
              <a:t>dotace SR a ERDF v </a:t>
            </a:r>
            <a:r>
              <a:rPr lang="cs-CZ" sz="1800" dirty="0" smtClean="0">
                <a:solidFill>
                  <a:schemeClr val="tx1"/>
                </a:solidFill>
              </a:rPr>
              <a:t>prvním roce </a:t>
            </a:r>
            <a:r>
              <a:rPr lang="cs-CZ" sz="1800" dirty="0" smtClean="0">
                <a:solidFill>
                  <a:schemeClr val="tx1"/>
                </a:solidFill>
              </a:rPr>
              <a:t>zaokrouhlit na tisíce  </a:t>
            </a:r>
            <a:r>
              <a:rPr lang="cs-CZ" sz="1800" dirty="0" smtClean="0">
                <a:solidFill>
                  <a:schemeClr val="tx1"/>
                </a:solidFill>
              </a:rPr>
              <a:t>nahoru </a:t>
            </a:r>
            <a:r>
              <a:rPr lang="cs-CZ" sz="1800" dirty="0" smtClean="0">
                <a:solidFill>
                  <a:schemeClr val="tx1"/>
                </a:solidFill>
              </a:rPr>
              <a:t>v dalších letech dolů.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54292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90C44D-55BB-493A-A13A-EE5F5A99CF3E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68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68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DF4F9-7743-4254-8B48-D8B04555CBEE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Etapy </a:t>
            </a:r>
          </a:p>
        </p:txBody>
      </p:sp>
      <p:sp>
        <p:nvSpPr>
          <p:cNvPr id="7" name="Zaoblený obdélníkový popisek 6"/>
          <p:cNvSpPr/>
          <p:nvPr/>
        </p:nvSpPr>
        <p:spPr bwMode="auto">
          <a:xfrm>
            <a:off x="7286644" y="2000240"/>
            <a:ext cx="1357322" cy="928694"/>
          </a:xfrm>
          <a:prstGeom prst="wedgeRoundRectCallout">
            <a:avLst>
              <a:gd name="adj1" fmla="val -203791"/>
              <a:gd name="adj2" fmla="val -90292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Etapy na sebe musí navazovat !!!!!!!</a:t>
            </a: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571472" y="5357826"/>
            <a:ext cx="1428760" cy="785818"/>
          </a:xfrm>
          <a:prstGeom prst="wedgeRoundRectCallout">
            <a:avLst>
              <a:gd name="adj1" fmla="val 76851"/>
              <a:gd name="adj2" fmla="val -49314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Rozpad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financí se provede po vyplnění všech etap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7286644" y="3429000"/>
            <a:ext cx="1071570" cy="17145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6786578" y="3643314"/>
            <a:ext cx="2000264" cy="10001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>
                <a:solidFill>
                  <a:schemeClr val="tx1"/>
                </a:solidFill>
              </a:rPr>
              <a:t>Doplňují se nezaokrouhlené částky </a:t>
            </a:r>
            <a:endParaRPr kumimoji="0" lang="cs-CZ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648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CF97AF-5E8E-43BD-90F7-57DBDF5B4CA8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78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78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100513-B8F9-4064-AB61-BCB81F7E44A6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Finanční plán </a:t>
            </a: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929454" y="857232"/>
            <a:ext cx="1500198" cy="898400"/>
          </a:xfrm>
          <a:prstGeom prst="wedgeRoundRectCallout">
            <a:avLst>
              <a:gd name="adj1" fmla="val -98698"/>
              <a:gd name="adj2" fmla="val 51790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Tato záložka se doplní  automaticky po vyplnění záložky „Etapy“</a:t>
            </a:r>
          </a:p>
        </p:txBody>
      </p:sp>
      <p:sp>
        <p:nvSpPr>
          <p:cNvPr id="10" name="Zaoblený obdélníkový popisek 9"/>
          <p:cNvSpPr/>
          <p:nvPr/>
        </p:nvSpPr>
        <p:spPr bwMode="auto">
          <a:xfrm>
            <a:off x="7072330" y="3214686"/>
            <a:ext cx="1785950" cy="1571636"/>
          </a:xfrm>
          <a:prstGeom prst="wedgeRoundRectCallout">
            <a:avLst>
              <a:gd name="adj1" fmla="val -236617"/>
              <a:gd name="adj2" fmla="val -55358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Funkce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SUM je aktivní u všech finančních záložek, lze ji použít pro kontrolní součty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626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8E7A60-3965-4513-81D1-0CDCE2DD8D38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89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89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43928-468B-4844-BAFC-4F84EA867FEE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Prioritní témata </a:t>
            </a:r>
          </a:p>
        </p:txBody>
      </p:sp>
      <p:sp>
        <p:nvSpPr>
          <p:cNvPr id="7" name="Zaoblený obdélníkový popisek 6"/>
          <p:cNvSpPr/>
          <p:nvPr/>
        </p:nvSpPr>
        <p:spPr bwMode="auto">
          <a:xfrm>
            <a:off x="7572396" y="3143248"/>
            <a:ext cx="928694" cy="571504"/>
          </a:xfrm>
          <a:prstGeom prst="wedgeRoundRectCallout">
            <a:avLst>
              <a:gd name="adj1" fmla="val -132767"/>
              <a:gd name="adj2" fmla="val -38792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Výběr aktivity z číselníku</a:t>
            </a: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7500958" y="4572008"/>
            <a:ext cx="1500198" cy="928694"/>
          </a:xfrm>
          <a:prstGeom prst="wedgeRoundRectCallout">
            <a:avLst>
              <a:gd name="adj1" fmla="val -125644"/>
              <a:gd name="adj2" fmla="val -140639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vybrání aktivity kliknout – částky se doplní automaticky.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6B9C67-55D0-4FE0-B5D2-D168CBA9A7C3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399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399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E24B9-DF00-4EF7-91A9-BC83F8D42ACF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Výběrová řízení </a:t>
            </a: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795338"/>
            <a:ext cx="51435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pisek se šipkou doleva 6"/>
          <p:cNvSpPr/>
          <p:nvPr/>
        </p:nvSpPr>
        <p:spPr bwMode="auto">
          <a:xfrm>
            <a:off x="6572264" y="3357562"/>
            <a:ext cx="1714512" cy="121444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Vyplnit pro každé VŘ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1906F2-BDD0-4B6D-AFB3-6610CF99F466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09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09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FE5688-02B6-466A-9E3F-31E48DA41008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-214313"/>
            <a:ext cx="7912100" cy="1171576"/>
          </a:xfrm>
        </p:spPr>
        <p:txBody>
          <a:bodyPr/>
          <a:lstStyle/>
          <a:p>
            <a:pPr eaLnBrk="1" hangingPunct="1"/>
            <a:r>
              <a:rPr lang="cs-CZ" smtClean="0"/>
              <a:t>Horizontální témata 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38576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pisek se šipkou doprava 6"/>
          <p:cNvSpPr/>
          <p:nvPr/>
        </p:nvSpPr>
        <p:spPr bwMode="auto">
          <a:xfrm>
            <a:off x="1857356" y="2786058"/>
            <a:ext cx="1285884" cy="1214446"/>
          </a:xfrm>
          <a:prstGeom prst="rightArrowCallou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Vyplnit dle projektu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CBF066-012E-4EC8-9B54-8071514E4401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19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19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B1678-9735-4BE3-8AE6-B432B4622D2B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Publicita 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57531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785786" y="2357430"/>
            <a:ext cx="1285884" cy="2071702"/>
          </a:xfrm>
          <a:prstGeom prst="wedgeRoundRectCallout">
            <a:avLst>
              <a:gd name="adj1" fmla="val 97435"/>
              <a:gd name="adj2" fmla="val 2357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Žadatel vybere z nabídky dle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„Pravidel pro provádění informačních a propagačních opatření“ – příloha č. 3 Příručky pro žadatele a příjemce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71670" y="4857760"/>
            <a:ext cx="59293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Projekty na které dotace činí méně než 500 000 EUR označí hmotné výstupy symbolem EU a IOP a dále informací o finanční účasti EU, ERDF – text v Příloze č.3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76CF01E-E2FA-4ED4-806E-D6C229897AF8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30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30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D586C-10E7-4E9E-AD02-FCF2A1AC0C5D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Čestné prohlášení 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687388"/>
            <a:ext cx="564356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EA0A1-B178-4516-8CDB-5284128BF51C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40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6D7DE-6BD0-47A1-B841-E7B21965821E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Přílohy projektu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42938"/>
            <a:ext cx="4929188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6858016" y="4786322"/>
            <a:ext cx="1285884" cy="714380"/>
          </a:xfrm>
          <a:prstGeom prst="wedgeRoundRectCallout">
            <a:avLst>
              <a:gd name="adj1" fmla="val -306312"/>
              <a:gd name="adj2" fmla="val -41248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Počet</a:t>
            </a:r>
            <a:r>
              <a:rPr kumimoji="0" lang="cs-CZ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listů vyhotovení  – nepovinný údaj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4A07A2-6698-4116-8A02-51D6D7DB219A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A2E44-104C-447F-B8B9-47894728442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BENEFIT7 nová žádost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00188"/>
            <a:ext cx="57531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prava 27"/>
          <p:cNvSpPr/>
          <p:nvPr/>
        </p:nvSpPr>
        <p:spPr bwMode="auto">
          <a:xfrm>
            <a:off x="3643306" y="3929066"/>
            <a:ext cx="357190" cy="142876"/>
          </a:xfrm>
          <a:prstGeom prst="rightArrow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EA0A1-B178-4516-8CDB-5284128BF51C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40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6D7DE-6BD0-47A1-B841-E7B21965821E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Kontrola žádosti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762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36433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EA0A1-B178-4516-8CDB-5284128BF51C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440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6D7DE-6BD0-47A1-B841-E7B21965821E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Finalizace žádosti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5753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57531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 bwMode="auto">
          <a:xfrm>
            <a:off x="928662" y="4143380"/>
            <a:ext cx="1285884" cy="1143008"/>
          </a:xfrm>
          <a:prstGeom prst="wedgeRoundRectCallout">
            <a:avLst>
              <a:gd name="adj1" fmla="val 96687"/>
              <a:gd name="adj2" fmla="val -17219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Žádost tisknout až po finálním uložení žádosti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2143116"/>
            <a:ext cx="6480175" cy="143668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DE0D7E-E94D-4BD6-AFB3-3CA6BF71266C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278BF-4F77-4899-9238-B86B881F9A0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dirty="0" smtClean="0"/>
              <a:t>Identifikace žádosti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857250"/>
            <a:ext cx="5429250" cy="526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4500562" y="4643446"/>
            <a:ext cx="2214578" cy="785818"/>
          </a:xfrm>
          <a:prstGeom prst="wedgeRoundRectCallout">
            <a:avLst>
              <a:gd name="adj1" fmla="val -111841"/>
              <a:gd name="adj2" fmla="val 300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Záložky se zpřístupní po vyplnění „Přehledu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financování“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715140" y="2786058"/>
            <a:ext cx="1928826" cy="1000132"/>
          </a:xfrm>
          <a:prstGeom prst="wedgeRoundRectCallout">
            <a:avLst>
              <a:gd name="adj1" fmla="val -107767"/>
              <a:gd name="adj2" fmla="val 100996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Vždy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vše ukládat !!!!!!!!!!!!!!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opisek se šipkou doprava 9"/>
          <p:cNvSpPr/>
          <p:nvPr/>
        </p:nvSpPr>
        <p:spPr bwMode="auto">
          <a:xfrm>
            <a:off x="1142976" y="1857364"/>
            <a:ext cx="714380" cy="25003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záložky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2ACC70-1AC6-4BBB-8F91-F5467AB097BD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5F296-3289-4725-882A-2263B0609F09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Identifikace žádosti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57250"/>
            <a:ext cx="5457825" cy="505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6000760" y="3143248"/>
            <a:ext cx="2714644" cy="1714512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6572264" y="2928934"/>
            <a:ext cx="2071702" cy="1143008"/>
          </a:xfrm>
          <a:prstGeom prst="wedgeRoundRectCallout">
            <a:avLst>
              <a:gd name="adj1" fmla="val -71293"/>
              <a:gd name="adj2" fmla="val -135562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Žadatel je povinen vyplnit každé žluté pole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1C6304-88D0-4DE7-B22A-44B1BBCCE8B9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8110B-491E-4782-AA5A-1D92551F4F1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Projekt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28688"/>
            <a:ext cx="7173912" cy="4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5000628" y="785794"/>
            <a:ext cx="1000132" cy="857256"/>
          </a:xfrm>
          <a:prstGeom prst="wedgeRoundRectCallout">
            <a:avLst>
              <a:gd name="adj1" fmla="val -272"/>
              <a:gd name="adj2" fmla="val 99777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chemeClr val="tx1"/>
                </a:solidFill>
              </a:rPr>
              <a:t>Nabídka z číselníků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7715272" y="3286124"/>
            <a:ext cx="1214446" cy="1000132"/>
          </a:xfrm>
          <a:prstGeom prst="wedgeRoundRectCallout">
            <a:avLst>
              <a:gd name="adj1" fmla="val -95719"/>
              <a:gd name="adj2" fmla="val -33888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Vybrat IPRM v rámci kterého bude projekt realizován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B106E4-7DF0-4E44-8F55-C183DFCF4751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3A20A-1375-4D3B-941A-EE569F99FCC5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Projekt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28688"/>
            <a:ext cx="6477000" cy="503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 bwMode="auto">
          <a:xfrm>
            <a:off x="1000100" y="2928934"/>
            <a:ext cx="2286016" cy="1428760"/>
          </a:xfrm>
          <a:prstGeom prst="wedgeRoundRectCallout">
            <a:avLst>
              <a:gd name="adj1" fmla="val 86299"/>
              <a:gd name="adj2" fmla="val 43300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Povinné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zaškrtnout v případě, že žadatel musí vybrat dodavatele výběrovým řízením.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aseline="0" dirty="0" smtClean="0">
                <a:solidFill>
                  <a:schemeClr val="tx1"/>
                </a:solidFill>
              </a:rPr>
              <a:t>Podmínky</a:t>
            </a:r>
            <a:r>
              <a:rPr lang="cs-CZ" sz="1200" dirty="0" smtClean="0">
                <a:solidFill>
                  <a:schemeClr val="tx1"/>
                </a:solidFill>
              </a:rPr>
              <a:t> – Příloha č.10 „Závazné postupy pro zadávání zakázek…“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aoblený obdélníkový popisek 7"/>
          <p:cNvSpPr/>
          <p:nvPr/>
        </p:nvSpPr>
        <p:spPr bwMode="auto">
          <a:xfrm>
            <a:off x="1000100" y="4429132"/>
            <a:ext cx="1785950" cy="1214446"/>
          </a:xfrm>
          <a:prstGeom prst="wedgeRoundRectCallout">
            <a:avLst>
              <a:gd name="adj1" fmla="val 123705"/>
              <a:gd name="adj2" fmla="val -21511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Zaškrtnout v případě plánovaných aktivit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 snížení energetické náročnosti budovy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83206B-C7D7-493C-8BD9-D162F656E1A1}" type="datetime1">
              <a:rPr lang="cs-CZ" smtClean="0"/>
              <a:pPr/>
              <a:t>29.6.2009</a:t>
            </a:fld>
            <a:endParaRPr lang="cs-CZ" smtClean="0"/>
          </a:p>
        </p:txBody>
      </p:sp>
      <p:sp>
        <p:nvSpPr>
          <p:cNvPr id="102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www.strukturalni-fondy.cz/iop</a:t>
            </a:r>
          </a:p>
        </p:txBody>
      </p:sp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FD201D-E89E-4CB1-8D2F-82260B4D35AE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-285750"/>
            <a:ext cx="7912100" cy="1171575"/>
          </a:xfrm>
        </p:spPr>
        <p:txBody>
          <a:bodyPr/>
          <a:lstStyle/>
          <a:p>
            <a:pPr eaLnBrk="1" hangingPunct="1"/>
            <a:r>
              <a:rPr lang="cs-CZ" smtClean="0"/>
              <a:t>Podporované aktivity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85875"/>
            <a:ext cx="5753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5753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hnutá šipka doleva 7"/>
          <p:cNvSpPr/>
          <p:nvPr/>
        </p:nvSpPr>
        <p:spPr bwMode="auto">
          <a:xfrm>
            <a:off x="7215206" y="2857496"/>
            <a:ext cx="857256" cy="1643074"/>
          </a:xfrm>
          <a:prstGeom prst="curvedLeftArrow">
            <a:avLst>
              <a:gd name="adj1" fmla="val 25000"/>
              <a:gd name="adj2" fmla="val 50000"/>
              <a:gd name="adj3" fmla="val 12874"/>
            </a:avLst>
          </a:prstGeom>
          <a:solidFill>
            <a:srgbClr val="9933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rgbClr val="FFE46F"/>
              </a:solidFill>
              <a:effectLst/>
              <a:latin typeface="Arial" charset="0"/>
            </a:endParaRPr>
          </a:p>
        </p:txBody>
      </p:sp>
      <p:sp>
        <p:nvSpPr>
          <p:cNvPr id="9" name="Zaoblený obdélníkový popisek 8"/>
          <p:cNvSpPr/>
          <p:nvPr/>
        </p:nvSpPr>
        <p:spPr bwMode="auto">
          <a:xfrm>
            <a:off x="1071538" y="5143512"/>
            <a:ext cx="1285884" cy="714380"/>
          </a:xfrm>
          <a:prstGeom prst="wedgeRoundRectCallout">
            <a:avLst>
              <a:gd name="adj1" fmla="val 134632"/>
              <a:gd name="adj2" fmla="val -81667"/>
              <a:gd name="adj3" fmla="val 16667"/>
            </a:avLst>
          </a:prstGeom>
          <a:solidFill>
            <a:srgbClr val="FFE7B7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Nabídka z číselníku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aktivit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">
  <a:themeElements>
    <a:clrScheme name="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rgbClr val="FFE4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rgbClr val="FFE46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1077</Words>
  <Application>Microsoft PowerPoint</Application>
  <PresentationFormat>Předvádění na obrazovce (4:3)</PresentationFormat>
  <Paragraphs>354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a</vt:lpstr>
      <vt:lpstr>Elektronická žádost  Benefit7  pro 5.2. IOP regenerace bytových domů </vt:lpstr>
      <vt:lpstr>BENEFIT7 nová žádost</vt:lpstr>
      <vt:lpstr>BENEFIT7 – nová žádost</vt:lpstr>
      <vt:lpstr>BENEFIT7 nová žádost</vt:lpstr>
      <vt:lpstr>Identifikace žádosti</vt:lpstr>
      <vt:lpstr>Identifikace žádosti</vt:lpstr>
      <vt:lpstr>Projekt</vt:lpstr>
      <vt:lpstr>Projekt</vt:lpstr>
      <vt:lpstr>Podporované aktivity</vt:lpstr>
      <vt:lpstr>Území dopadu</vt:lpstr>
      <vt:lpstr>Popis projektu </vt:lpstr>
      <vt:lpstr>Personální zajištění</vt:lpstr>
      <vt:lpstr>Žadatel projektu </vt:lpstr>
      <vt:lpstr>Žadatel projektu </vt:lpstr>
      <vt:lpstr>Žadatel projektu </vt:lpstr>
      <vt:lpstr>Adresa žadatele</vt:lpstr>
      <vt:lpstr>Adresa žadatele</vt:lpstr>
      <vt:lpstr>Osoby žadatele</vt:lpstr>
      <vt:lpstr>Indikátory projektu</vt:lpstr>
      <vt:lpstr>Enviromentální kritéria</vt:lpstr>
      <vt:lpstr>Enviromentální kritéria</vt:lpstr>
      <vt:lpstr>Financování 5.2.b)</vt:lpstr>
      <vt:lpstr>Pokyny k vyplnění elektronické žádosti  projektové  žádosti BENEFIT7</vt:lpstr>
      <vt:lpstr>Příklad </vt:lpstr>
      <vt:lpstr>Potřeby </vt:lpstr>
      <vt:lpstr>Potřeby </vt:lpstr>
      <vt:lpstr>Potřeby </vt:lpstr>
      <vt:lpstr>Přehled financování</vt:lpstr>
      <vt:lpstr>Přehled financování</vt:lpstr>
      <vt:lpstr>Zdroje </vt:lpstr>
      <vt:lpstr>Zdroje </vt:lpstr>
      <vt:lpstr>Etapy </vt:lpstr>
      <vt:lpstr>Finanční plán </vt:lpstr>
      <vt:lpstr>Prioritní témata </vt:lpstr>
      <vt:lpstr>Výběrová řízení </vt:lpstr>
      <vt:lpstr>Horizontální témata </vt:lpstr>
      <vt:lpstr>Publicita </vt:lpstr>
      <vt:lpstr>Čestné prohlášení </vt:lpstr>
      <vt:lpstr> Přílohy projektu</vt:lpstr>
      <vt:lpstr> Kontrola žádosti</vt:lpstr>
      <vt:lpstr> Finalizace žádosti</vt:lpstr>
      <vt:lpstr>Děkuji za pozornost</vt:lpstr>
    </vt:vector>
  </TitlesOfParts>
  <Company>MMR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Ing. Hana Pejpalová</cp:lastModifiedBy>
  <cp:revision>527</cp:revision>
  <cp:lastPrinted>2009-06-02T10:57:50Z</cp:lastPrinted>
  <dcterms:created xsi:type="dcterms:W3CDTF">2009-03-12T13:52:26Z</dcterms:created>
  <dcterms:modified xsi:type="dcterms:W3CDTF">2009-06-29T10:23:58Z</dcterms:modified>
</cp:coreProperties>
</file>