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5">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805" r:id="rId14"/>
    <p:sldMasterId id="2147483773" r:id="rId15"/>
    <p:sldMasterId id="2147483781" r:id="rId16"/>
    <p:sldMasterId id="2147483804" r:id="rId17"/>
    <p:sldMasterId id="2147483807" r:id="rId18"/>
  </p:sldMasterIdLst>
  <p:notesMasterIdLst>
    <p:notesMasterId r:id="rId33"/>
  </p:notesMasterIdLst>
  <p:handoutMasterIdLst>
    <p:handoutMasterId r:id="rId34"/>
  </p:handoutMasterIdLst>
  <p:sldIdLst>
    <p:sldId id="421" r:id="rId19"/>
    <p:sldId id="267" r:id="rId20"/>
    <p:sldId id="7937" r:id="rId21"/>
    <p:sldId id="7916" r:id="rId22"/>
    <p:sldId id="7903" r:id="rId23"/>
    <p:sldId id="7929" r:id="rId24"/>
    <p:sldId id="7914" r:id="rId25"/>
    <p:sldId id="7938" r:id="rId26"/>
    <p:sldId id="7939" r:id="rId27"/>
    <p:sldId id="7940" r:id="rId28"/>
    <p:sldId id="7941" r:id="rId29"/>
    <p:sldId id="7943" r:id="rId30"/>
    <p:sldId id="7942" r:id="rId31"/>
    <p:sldId id="7944" r:id="rId32"/>
  </p:sldIdLst>
  <p:sldSz cx="12192000" cy="6858000"/>
  <p:notesSz cx="6797675" cy="9926638"/>
  <p:embeddedFontLst>
    <p:embeddedFont>
      <p:font typeface="Arial Black" panose="020B0A04020102020204" pitchFamily="34" charset="0"/>
      <p:bold r:id="rId35"/>
    </p:embeddedFont>
    <p:embeddedFont>
      <p:font typeface="Jacobs Chronos" panose="020B0604020202020204" charset="0"/>
      <p:regular r:id="rId36"/>
      <p:bold r:id="rId36"/>
      <p:italic r:id="rId36"/>
    </p:embeddedFont>
    <p:embeddedFont>
      <p:font typeface="Jacobs Chronos Light"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dwin, Rachel/BRS" initials="B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6F006E"/>
    <a:srgbClr val="A800A8"/>
    <a:srgbClr val="5E0C64"/>
    <a:srgbClr val="C8C8C8"/>
    <a:srgbClr val="460F32"/>
    <a:srgbClr val="D7A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3" autoAdjust="0"/>
    <p:restoredTop sz="94851" autoAdjust="0"/>
  </p:normalViewPr>
  <p:slideViewPr>
    <p:cSldViewPr snapToGrid="0">
      <p:cViewPr varScale="1">
        <p:scale>
          <a:sx n="104" d="100"/>
          <a:sy n="104" d="100"/>
        </p:scale>
        <p:origin x="24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3" d="100"/>
          <a:sy n="93" d="100"/>
        </p:scale>
        <p:origin x="362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font" Target="fonts/font2.fntdata"/><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97A51D-465D-438D-BB65-13C4828FA74D}" type="datetimeFigureOut">
              <a:rPr lang="en-US" smtClean="0"/>
              <a:t>2/20/2024</a:t>
            </a:fld>
            <a:endParaRPr lang="en-US" dirty="0"/>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dirty="0"/>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F82567-BB9E-4E87-B24B-87AB2D30DD49}" type="datetimeFigureOut">
              <a:rPr lang="en-US" smtClean="0"/>
              <a:t>2/20/2024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dirty="0"/>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mn-lt"/>
            </a:endParaRPr>
          </a:p>
        </p:txBody>
      </p:sp>
      <p:sp>
        <p:nvSpPr>
          <p:cNvPr id="4" name="Slide Number Placeholder 3"/>
          <p:cNvSpPr>
            <a:spLocks noGrp="1"/>
          </p:cNvSpPr>
          <p:nvPr>
            <p:ph type="sldNum" sz="quarter" idx="5"/>
          </p:nvPr>
        </p:nvSpPr>
        <p:spPr/>
        <p:txBody>
          <a:bodyPr/>
          <a:lstStyle/>
          <a:p>
            <a:pPr defTabSz="1835018">
              <a:defRPr/>
            </a:pPr>
            <a:fld id="{84FE6F4F-12B8-40C5-A3A2-2A6F5DCE7913}" type="slidenum">
              <a:rPr lang="en-GB">
                <a:solidFill>
                  <a:prstClr val="black"/>
                </a:solidFill>
                <a:latin typeface="Calibri" panose="020F0502020204030204"/>
              </a:rPr>
              <a:pPr defTabSz="1835018">
                <a:def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19607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defTabSz="1835018">
              <a:defRPr/>
            </a:pPr>
            <a:fld id="{84FE6F4F-12B8-40C5-A3A2-2A6F5DCE7913}" type="slidenum">
              <a:rPr lang="en-GB">
                <a:solidFill>
                  <a:prstClr val="black"/>
                </a:solidFill>
                <a:latin typeface="Calibri" panose="020F0502020204030204"/>
              </a:rPr>
              <a:pPr defTabSz="1835018">
                <a:defRPr/>
              </a:pPr>
              <a:t>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20014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435426C-CA4F-4579-8ACE-2CDAEC2AB0CD}" type="slidenum">
              <a:rPr lang="en-US" smtClean="0"/>
              <a:t>6</a:t>
            </a:fld>
            <a:endParaRPr lang="en-US" dirty="0"/>
          </a:p>
        </p:txBody>
      </p:sp>
    </p:spTree>
    <p:extLst>
      <p:ext uri="{BB962C8B-B14F-4D97-AF65-F5344CB8AC3E}">
        <p14:creationId xmlns:p14="http://schemas.microsoft.com/office/powerpoint/2010/main" val="45647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EFDE5-2E19-0DFD-43B3-2A32302D082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F9040AA-DAE4-B3A7-EDA1-61DF4810A7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3A07A9-206E-DF5D-A704-303A68DC993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A6114AD-74E9-DBFC-EE6F-AF9D700F8A78}"/>
              </a:ext>
            </a:extLst>
          </p:cNvPr>
          <p:cNvSpPr>
            <a:spLocks noGrp="1"/>
          </p:cNvSpPr>
          <p:nvPr>
            <p:ph type="sldNum" sz="quarter" idx="5"/>
          </p:nvPr>
        </p:nvSpPr>
        <p:spPr/>
        <p:txBody>
          <a:bodyPr/>
          <a:lstStyle/>
          <a:p>
            <a:fld id="{2435426C-CA4F-4579-8ACE-2CDAEC2AB0CD}" type="slidenum">
              <a:rPr lang="en-US" smtClean="0"/>
              <a:t>10</a:t>
            </a:fld>
            <a:endParaRPr lang="en-US" dirty="0"/>
          </a:p>
        </p:txBody>
      </p:sp>
    </p:spTree>
    <p:extLst>
      <p:ext uri="{BB962C8B-B14F-4D97-AF65-F5344CB8AC3E}">
        <p14:creationId xmlns:p14="http://schemas.microsoft.com/office/powerpoint/2010/main" val="273170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835018" rtl="0" eaLnBrk="1" fontAlgn="auto" latinLnBrk="0" hangingPunct="1">
              <a:lnSpc>
                <a:spcPct val="100000"/>
              </a:lnSpc>
              <a:spcBef>
                <a:spcPts val="0"/>
              </a:spcBef>
              <a:spcAft>
                <a:spcPts val="0"/>
              </a:spcAft>
              <a:buClrTx/>
              <a:buSzTx/>
              <a:buFontTx/>
              <a:buNone/>
              <a:tabLst/>
              <a:defRPr/>
            </a:pPr>
            <a:fld id="{2435426C-CA4F-4579-8ACE-2CDAEC2AB0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83501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978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hyperlink" Target="https://jacobsconnect.jacobs.com/community/company/about-jacobs/brand-central/document-template-system/content" TargetMode="External"/><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hyperlink" Target="https://jacobsconnect.jacobs.com/community/company/about-jacobs/brand-central/document-template-system/content" TargetMode="External"/><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rotWithShape="1">
          <a:blip r:embed="rId2">
            <a:extLst>
              <a:ext uri="{28A0092B-C50C-407E-A947-70E740481C1C}">
                <a14:useLocalDpi xmlns:a14="http://schemas.microsoft.com/office/drawing/2010/main" val="0"/>
              </a:ext>
            </a:extLst>
          </a:blip>
          <a:srcRect r="2078"/>
          <a:stretch/>
        </p:blipFill>
        <p:spPr>
          <a:xfrm>
            <a:off x="8865467" y="-6182"/>
            <a:ext cx="3326533" cy="6864182"/>
          </a:xfrm>
          <a:prstGeom prst="rect">
            <a:avLst/>
          </a:prstGeom>
        </p:spPr>
      </p:pic>
      <p:sp>
        <p:nvSpPr>
          <p:cNvPr id="2" name="Title 1">
            <a:extLst>
              <a:ext uri="{FF2B5EF4-FFF2-40B4-BE49-F238E27FC236}">
                <a16:creationId xmlns:a16="http://schemas.microsoft.com/office/drawing/2014/main" id="{BAB086B9-97EE-4804-91E5-91156D338232}"/>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
        <p:nvSpPr>
          <p:cNvPr id="4" name="Text Placeholder 3">
            <a:extLst>
              <a:ext uri="{FF2B5EF4-FFF2-40B4-BE49-F238E27FC236}">
                <a16:creationId xmlns:a16="http://schemas.microsoft.com/office/drawing/2014/main" id="{89BFB7C4-2190-4720-808E-A5AB9F2D06AD}"/>
              </a:ext>
            </a:extLst>
          </p:cNvPr>
          <p:cNvSpPr>
            <a:spLocks noGrp="1"/>
          </p:cNvSpPr>
          <p:nvPr>
            <p:ph type="body" sz="quarter" idx="10" hasCustomPrompt="1"/>
          </p:nvPr>
        </p:nvSpPr>
        <p:spPr>
          <a:xfrm>
            <a:off x="639763" y="5166360"/>
            <a:ext cx="7693025" cy="914400"/>
          </a:xfrm>
        </p:spPr>
        <p:txBody>
          <a:bodyPr/>
          <a:lstStyle>
            <a:lvl1pPr>
              <a:defRPr/>
            </a:lvl1p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5166360"/>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
        <p:nvSpPr>
          <p:cNvPr id="2" name="Title 1">
            <a:extLst>
              <a:ext uri="{FF2B5EF4-FFF2-40B4-BE49-F238E27FC236}">
                <a16:creationId xmlns:a16="http://schemas.microsoft.com/office/drawing/2014/main" id="{9D9263E4-C124-4699-9FFB-A3F36E193945}"/>
              </a:ext>
            </a:extLst>
          </p:cNvPr>
          <p:cNvSpPr>
            <a:spLocks noGrp="1"/>
          </p:cNvSpPr>
          <p:nvPr>
            <p:ph type="title" hasCustomPrompt="1"/>
          </p:nvPr>
        </p:nvSpPr>
        <p:spPr/>
        <p:txBody>
          <a:bodyPr/>
          <a:lstStyle>
            <a:lvl1pPr>
              <a:defRPr>
                <a:solidFill>
                  <a:schemeClr val="bg1"/>
                </a:solidFill>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205518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005840" y="2103120"/>
            <a:ext cx="630364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005840" y="3840480"/>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005840" y="2103120"/>
            <a:ext cx="629412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005840" y="3840480"/>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005840" y="2103120"/>
            <a:ext cx="62845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005840" y="3840480"/>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005840" y="2103120"/>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005840" y="3840480"/>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005840" y="2103120"/>
            <a:ext cx="623697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005840" y="3840480"/>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32FCE42-D194-49C3-9B72-4EC109F51F76}"/>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61C11B04-1C61-49A8-8B1B-01AEB6FFC52F}"/>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F46B6B13-76E8-45ED-A965-E078D3D19F55}"/>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60" y="6534443"/>
            <a:ext cx="2560320" cy="274320"/>
          </a:xfrm>
        </p:spPr>
        <p:txBody>
          <a:bodyPr/>
          <a:lstStyle/>
          <a:p>
            <a:r>
              <a:rPr lang="en-AU" dirty="0"/>
              <a:t>©Jacobs </a:t>
            </a:r>
            <a:r>
              <a:rPr lang="pl-PL" dirty="0"/>
              <a:t>2024</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a:xfrm>
            <a:off x="320040" y="6573493"/>
            <a:ext cx="781674" cy="274320"/>
          </a:xfrm>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649707"/>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a:extLst>
              <a:ext uri="{FF2B5EF4-FFF2-40B4-BE49-F238E27FC236}">
                <a16:creationId xmlns:a16="http://schemas.microsoft.com/office/drawing/2014/main" id="{21452D09-D7A4-4669-8E3F-364988741351}"/>
              </a:ext>
            </a:extLst>
          </p:cNvPr>
          <p:cNvSpPr>
            <a:spLocks noGrp="1"/>
          </p:cNvSpPr>
          <p:nvPr>
            <p:ph sz="quarter" idx="13"/>
          </p:nvPr>
        </p:nvSpPr>
        <p:spPr>
          <a:xfrm>
            <a:off x="320040" y="1280160"/>
            <a:ext cx="115214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8109E232-A63C-468A-81CF-7B34376412B3}"/>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rotWithShape="1">
          <a:blip>
            <a:extLst>
              <a:ext uri="{28A0092B-C50C-407E-A947-70E740481C1C}">
                <a14:useLocalDpi xmlns:a14="http://schemas.microsoft.com/office/drawing/2010/main" val="0"/>
              </a:ext>
            </a:extLst>
          </a:blip>
          <a:srcRect r="1942"/>
          <a:stretch/>
        </p:blipFill>
        <p:spPr>
          <a:xfrm>
            <a:off x="8863366" y="2167"/>
            <a:ext cx="3328634" cy="6855833"/>
          </a:xfrm>
          <a:prstGeom prst="rect">
            <a:avLst/>
          </a:prstGeom>
        </p:spPr>
      </p:pic>
      <p:sp>
        <p:nvSpPr>
          <p:cNvPr id="2" name="Title 1">
            <a:extLst>
              <a:ext uri="{FF2B5EF4-FFF2-40B4-BE49-F238E27FC236}">
                <a16:creationId xmlns:a16="http://schemas.microsoft.com/office/drawing/2014/main" id="{47C3419D-03D0-4D7D-8335-8CDF50D56FF6}"/>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
        <p:nvSpPr>
          <p:cNvPr id="5" name="Text Placeholder 4">
            <a:extLst>
              <a:ext uri="{FF2B5EF4-FFF2-40B4-BE49-F238E27FC236}">
                <a16:creationId xmlns:a16="http://schemas.microsoft.com/office/drawing/2014/main" id="{B1E4AC2C-EAEC-4DFC-8B3F-452F3C0975CA}"/>
              </a:ext>
            </a:extLst>
          </p:cNvPr>
          <p:cNvSpPr>
            <a:spLocks noGrp="1"/>
          </p:cNvSpPr>
          <p:nvPr>
            <p:ph type="body" sz="quarter" idx="10" hasCustomPrompt="1"/>
          </p:nvPr>
        </p:nvSpPr>
        <p:spPr>
          <a:xfrm>
            <a:off x="640080" y="5166360"/>
            <a:ext cx="7693025" cy="914400"/>
          </a:xfrm>
        </p:spPr>
        <p:txBody>
          <a:bodyPr/>
          <a:lstStyle>
            <a:lvl1pPr>
              <a:defRPr/>
            </a:lvl1p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1"/>
            <a:ext cx="182880" cy="6858833"/>
            <a:chOff x="0" y="-3"/>
            <a:chExt cx="182880" cy="6923320"/>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3"/>
              <a:ext cx="182880" cy="4881419"/>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67407"/>
              <a:ext cx="182880" cy="171556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80160"/>
            <a:ext cx="1152144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1"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81" y="5166361"/>
            <a:ext cx="7973695" cy="618271"/>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Other information, 24pt</a:t>
            </a:r>
          </a:p>
        </p:txBody>
      </p:sp>
      <p:sp>
        <p:nvSpPr>
          <p:cNvPr id="2" name="Title 1">
            <a:extLst>
              <a:ext uri="{FF2B5EF4-FFF2-40B4-BE49-F238E27FC236}">
                <a16:creationId xmlns:a16="http://schemas.microsoft.com/office/drawing/2014/main" id="{0AAF6101-354A-4539-8380-6AA98FEACC86}"/>
              </a:ext>
            </a:extLst>
          </p:cNvPr>
          <p:cNvSpPr>
            <a:spLocks noGrp="1"/>
          </p:cNvSpPr>
          <p:nvPr>
            <p:ph type="title" hasCustomPrompt="1"/>
          </p:nvPr>
        </p:nvSpPr>
        <p:spPr/>
        <p:txBody>
          <a:bodyPr/>
          <a:lstStyle>
            <a:lvl1pPr>
              <a:defRPr>
                <a:solidFill>
                  <a:schemeClr val="bg1"/>
                </a:solidFill>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2528423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80160"/>
            <a:ext cx="11521440" cy="4846320"/>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rotWithShape="1">
          <a:blip>
            <a:extLst>
              <a:ext uri="{28A0092B-C50C-407E-A947-70E740481C1C}">
                <a14:useLocalDpi xmlns:a14="http://schemas.microsoft.com/office/drawing/2010/main" val="0"/>
              </a:ext>
            </a:extLst>
          </a:blip>
          <a:srcRect t="962" r="1825" b="1031"/>
          <a:stretch/>
        </p:blipFill>
        <p:spPr>
          <a:xfrm>
            <a:off x="8863364" y="0"/>
            <a:ext cx="3328636" cy="6858000"/>
          </a:xfrm>
          <a:prstGeom prst="rect">
            <a:avLst/>
          </a:prstGeom>
        </p:spPr>
      </p:pic>
      <p:sp>
        <p:nvSpPr>
          <p:cNvPr id="2" name="Title 1">
            <a:extLst>
              <a:ext uri="{FF2B5EF4-FFF2-40B4-BE49-F238E27FC236}">
                <a16:creationId xmlns:a16="http://schemas.microsoft.com/office/drawing/2014/main" id="{F18ACA92-4DF3-4C97-9881-B88B929774C9}"/>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
        <p:nvSpPr>
          <p:cNvPr id="5" name="Text Placeholder 4">
            <a:extLst>
              <a:ext uri="{FF2B5EF4-FFF2-40B4-BE49-F238E27FC236}">
                <a16:creationId xmlns:a16="http://schemas.microsoft.com/office/drawing/2014/main" id="{54D9DD50-2D6A-4323-9FCD-80D3831CA870}"/>
              </a:ext>
            </a:extLst>
          </p:cNvPr>
          <p:cNvSpPr>
            <a:spLocks noGrp="1"/>
          </p:cNvSpPr>
          <p:nvPr>
            <p:ph type="body" sz="quarter" idx="10" hasCustomPrompt="1"/>
          </p:nvPr>
        </p:nvSpPr>
        <p:spPr>
          <a:xfrm>
            <a:off x="639763" y="5166360"/>
            <a:ext cx="7693025" cy="914400"/>
          </a:xfrm>
        </p:spPr>
        <p:txBody>
          <a:bodyPr/>
          <a:lstStyle>
            <a:lvl1pPr>
              <a:defRPr/>
            </a:lvl1p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80160"/>
            <a:ext cx="11521440" cy="4846320"/>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280160"/>
            <a:ext cx="7680960" cy="484632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280160"/>
            <a:ext cx="320040" cy="484632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280160"/>
            <a:ext cx="4187825" cy="484632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280160"/>
            <a:ext cx="7680960" cy="484632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280160"/>
            <a:ext cx="320040" cy="484632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280160"/>
            <a:ext cx="4187825" cy="484632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280160"/>
            <a:ext cx="320040" cy="48463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280160"/>
            <a:ext cx="7680960" cy="484632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280160"/>
            <a:ext cx="4187825" cy="484632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280160"/>
            <a:ext cx="320040" cy="484632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280160"/>
            <a:ext cx="7680960" cy="484632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280160"/>
            <a:ext cx="4187825" cy="484632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280160"/>
            <a:ext cx="320040"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280160"/>
            <a:ext cx="7680960" cy="484632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280160"/>
            <a:ext cx="4187825" cy="484632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507992" y="1280160"/>
            <a:ext cx="7708265" cy="484632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280160"/>
            <a:ext cx="4187952" cy="484632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280160"/>
            <a:ext cx="320040" cy="484632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4303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280160"/>
            <a:ext cx="4187825" cy="484632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280160"/>
            <a:ext cx="320040" cy="484632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280160"/>
            <a:ext cx="7680960" cy="484632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280160"/>
            <a:ext cx="4187825" cy="484632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280160"/>
            <a:ext cx="320040" cy="48463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280160"/>
            <a:ext cx="7680960" cy="484632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280160"/>
            <a:ext cx="4187825" cy="484632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280160"/>
            <a:ext cx="320040" cy="484632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280160"/>
            <a:ext cx="7680960" cy="484632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rotWithShape="1">
          <a:blip>
            <a:extLst>
              <a:ext uri="{28A0092B-C50C-407E-A947-70E740481C1C}">
                <a14:useLocalDpi xmlns:a14="http://schemas.microsoft.com/office/drawing/2010/main" val="0"/>
              </a:ext>
            </a:extLst>
          </a:blip>
          <a:srcRect t="963" r="2108" b="1157"/>
          <a:stretch/>
        </p:blipFill>
        <p:spPr>
          <a:xfrm>
            <a:off x="8863364" y="1"/>
            <a:ext cx="3328635" cy="6857999"/>
          </a:xfrm>
          <a:prstGeom prst="rect">
            <a:avLst/>
          </a:prstGeom>
        </p:spPr>
      </p:pic>
      <p:sp>
        <p:nvSpPr>
          <p:cNvPr id="2" name="Title 1">
            <a:extLst>
              <a:ext uri="{FF2B5EF4-FFF2-40B4-BE49-F238E27FC236}">
                <a16:creationId xmlns:a16="http://schemas.microsoft.com/office/drawing/2014/main" id="{1D104B8C-3ADA-4548-A5A1-C17CF5DBC411}"/>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
        <p:nvSpPr>
          <p:cNvPr id="7" name="Text Placeholder 6">
            <a:extLst>
              <a:ext uri="{FF2B5EF4-FFF2-40B4-BE49-F238E27FC236}">
                <a16:creationId xmlns:a16="http://schemas.microsoft.com/office/drawing/2014/main" id="{FFA33BEC-5A6F-412C-BCAC-4562B4C4768A}"/>
              </a:ext>
            </a:extLst>
          </p:cNvPr>
          <p:cNvSpPr>
            <a:spLocks noGrp="1"/>
          </p:cNvSpPr>
          <p:nvPr>
            <p:ph type="body" sz="quarter" idx="10" hasCustomPrompt="1"/>
          </p:nvPr>
        </p:nvSpPr>
        <p:spPr>
          <a:xfrm>
            <a:off x="639763" y="5166360"/>
            <a:ext cx="7693025" cy="914400"/>
          </a:xfrm>
        </p:spPr>
        <p:txBody>
          <a:bodyPr/>
          <a:lstStyle>
            <a:lvl1pPr>
              <a:defRPr/>
            </a:lvl1p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280160"/>
            <a:ext cx="4187825" cy="484632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280160"/>
            <a:ext cx="320040"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280160"/>
            <a:ext cx="7680960" cy="484632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80160"/>
            <a:ext cx="11520488"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80160"/>
            <a:ext cx="11520488"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674802"/>
            <a:ext cx="12192000" cy="198906"/>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80160"/>
            <a:ext cx="11520488"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80160"/>
            <a:ext cx="11520488"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80160"/>
            <a:ext cx="11520488"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80160"/>
            <a:ext cx="5600731" cy="484632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80160"/>
            <a:ext cx="5775325" cy="484632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6" y="1280160"/>
            <a:ext cx="11520804" cy="4846320"/>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rotWithShape="1">
          <a:blip>
            <a:extLst>
              <a:ext uri="{28A0092B-C50C-407E-A947-70E740481C1C}">
                <a14:useLocalDpi xmlns:a14="http://schemas.microsoft.com/office/drawing/2010/main" val="0"/>
              </a:ext>
            </a:extLst>
          </a:blip>
          <a:srcRect r="2076"/>
          <a:stretch/>
        </p:blipFill>
        <p:spPr>
          <a:xfrm>
            <a:off x="8863365" y="2167"/>
            <a:ext cx="3328635" cy="6855833"/>
          </a:xfrm>
          <a:prstGeom prst="rect">
            <a:avLst/>
          </a:prstGeom>
        </p:spPr>
      </p:pic>
      <p:sp>
        <p:nvSpPr>
          <p:cNvPr id="2" name="Title 1">
            <a:extLst>
              <a:ext uri="{FF2B5EF4-FFF2-40B4-BE49-F238E27FC236}">
                <a16:creationId xmlns:a16="http://schemas.microsoft.com/office/drawing/2014/main" id="{14E069D7-BC16-4F70-9D43-6C975CC5B583}"/>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
        <p:nvSpPr>
          <p:cNvPr id="7" name="Text Placeholder 6">
            <a:extLst>
              <a:ext uri="{FF2B5EF4-FFF2-40B4-BE49-F238E27FC236}">
                <a16:creationId xmlns:a16="http://schemas.microsoft.com/office/drawing/2014/main" id="{CA921380-8D6D-4202-A3C8-3B68D8B98F39}"/>
              </a:ext>
            </a:extLst>
          </p:cNvPr>
          <p:cNvSpPr>
            <a:spLocks noGrp="1"/>
          </p:cNvSpPr>
          <p:nvPr>
            <p:ph type="body" sz="quarter" idx="10" hasCustomPrompt="1"/>
          </p:nvPr>
        </p:nvSpPr>
        <p:spPr>
          <a:xfrm>
            <a:off x="639763" y="5166360"/>
            <a:ext cx="7693025" cy="914400"/>
          </a:xfrm>
        </p:spPr>
        <p:txBody>
          <a:bodyPr/>
          <a:lstStyle>
            <a:lvl1pPr>
              <a:defRPr/>
            </a:lvl1p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80160"/>
            <a:ext cx="11520488" cy="4846320"/>
          </a:xfrm>
        </p:spPr>
        <p:txBody>
          <a:bodyPr/>
          <a:lstStyle/>
          <a:p>
            <a:endParaRPr lang="en-US" dirty="0"/>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039" y="1280161"/>
            <a:ext cx="11521440" cy="4846320"/>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280160"/>
            <a:ext cx="468059" cy="484632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280160"/>
            <a:ext cx="178177" cy="4846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280160"/>
            <a:ext cx="2482170" cy="4846320"/>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371600" y="1463040"/>
            <a:ext cx="7315200" cy="4480560"/>
          </a:xfrm>
        </p:spPr>
        <p:txBody>
          <a:bodyPr/>
          <a:lstStyle/>
          <a:p>
            <a:endParaRPr lang="en-AU" dirty="0"/>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6928" y="1280160"/>
            <a:ext cx="757818" cy="4846320"/>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280160"/>
            <a:ext cx="178177" cy="484632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280160"/>
            <a:ext cx="235199" cy="4846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D6FC622-555F-40C0-9389-202C13E787E1}"/>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280160"/>
            <a:ext cx="468059" cy="484632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280160"/>
            <a:ext cx="178177" cy="4846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280160"/>
            <a:ext cx="2482170" cy="4846320"/>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371600" y="1463040"/>
            <a:ext cx="7315200" cy="4480560"/>
          </a:xfrm>
        </p:spPr>
        <p:txBody>
          <a:bodyPr/>
          <a:lstStyle/>
          <a:p>
            <a:endParaRPr lang="en-AU" dirty="0"/>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2710" y="1280160"/>
            <a:ext cx="762035" cy="4846320"/>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280160"/>
            <a:ext cx="178177" cy="484632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280160"/>
            <a:ext cx="235199" cy="4846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858489A4-FE69-49ED-8043-5A6452C09637}"/>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3122225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280160"/>
            <a:ext cx="468059" cy="48463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280160"/>
            <a:ext cx="178177" cy="4846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280160"/>
            <a:ext cx="2482170" cy="4846320"/>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371600" y="1463040"/>
            <a:ext cx="7315200" cy="4480560"/>
          </a:xfrm>
        </p:spPr>
        <p:txBody>
          <a:bodyPr/>
          <a:lstStyle/>
          <a:p>
            <a:endParaRPr lang="en-AU" dirty="0"/>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6953" y="1280160"/>
            <a:ext cx="757792" cy="4846320"/>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280160"/>
            <a:ext cx="178177" cy="484632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280160"/>
            <a:ext cx="235199" cy="4846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AE4CB91-9BC4-4AEF-800F-4E4776765D55}"/>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10061724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280160"/>
            <a:ext cx="468059" cy="484632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280160"/>
            <a:ext cx="178177" cy="4846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280160"/>
            <a:ext cx="2482170" cy="4846320"/>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1600" y="1463040"/>
            <a:ext cx="7315200" cy="4480560"/>
          </a:xfrm>
        </p:spPr>
        <p:txBody>
          <a:bodyPr/>
          <a:lstStyle/>
          <a:p>
            <a:endParaRPr lang="en-AU" dirty="0"/>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6952" y="1280160"/>
            <a:ext cx="782847" cy="4846320"/>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280160"/>
            <a:ext cx="178177" cy="484632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280160"/>
            <a:ext cx="235199" cy="4846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814A324-E44E-4344-80B7-067382E837B1}"/>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1937405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280160"/>
            <a:ext cx="468059"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280160"/>
            <a:ext cx="178177" cy="48463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280160"/>
            <a:ext cx="235199" cy="48463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cstate="print">
            <a:extLst>
              <a:ext uri="{28A0092B-C50C-407E-A947-70E740481C1C}">
                <a14:useLocalDpi xmlns:a14="http://schemas.microsoft.com/office/drawing/2010/main" val="0"/>
              </a:ext>
            </a:extLst>
          </a:blip>
          <a:srcRect r="90961"/>
          <a:stretch/>
        </p:blipFill>
        <p:spPr>
          <a:xfrm>
            <a:off x="235174" y="1280160"/>
            <a:ext cx="679571" cy="4846320"/>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280160"/>
            <a:ext cx="178177" cy="484632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280160"/>
            <a:ext cx="2482170" cy="4846320"/>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1600" y="1463040"/>
            <a:ext cx="7315200" cy="4480560"/>
          </a:xfrm>
        </p:spPr>
        <p:txBody>
          <a:bodyPr/>
          <a:lstStyle/>
          <a:p>
            <a:endParaRPr lang="en-AU" dirty="0"/>
          </a:p>
        </p:txBody>
      </p:sp>
      <p:sp>
        <p:nvSpPr>
          <p:cNvPr id="7" name="Title 6">
            <a:extLst>
              <a:ext uri="{FF2B5EF4-FFF2-40B4-BE49-F238E27FC236}">
                <a16:creationId xmlns:a16="http://schemas.microsoft.com/office/drawing/2014/main" id="{02015591-B3F1-4F72-8615-56A25DD94662}"/>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428386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280160"/>
            <a:ext cx="323428" cy="484632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280160"/>
            <a:ext cx="6407746" cy="4846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cstate="print">
            <a:extLst>
              <a:ext uri="{28A0092B-C50C-407E-A947-70E740481C1C}">
                <a14:useLocalDpi xmlns:a14="http://schemas.microsoft.com/office/drawing/2010/main" val="0"/>
              </a:ext>
            </a:extLst>
          </a:blip>
          <a:srcRect r="89048"/>
          <a:stretch/>
        </p:blipFill>
        <p:spPr>
          <a:xfrm>
            <a:off x="5710274" y="1280160"/>
            <a:ext cx="1200059" cy="4846320"/>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280160"/>
            <a:ext cx="228198" cy="484632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280160"/>
            <a:ext cx="250502" cy="484632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457200" y="1463040"/>
            <a:ext cx="484632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42F562FA-29A2-455D-B77E-6F90F566074D}"/>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286821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5166360"/>
            <a:ext cx="7693215" cy="91440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2" name="Title 1">
            <a:extLst>
              <a:ext uri="{FF2B5EF4-FFF2-40B4-BE49-F238E27FC236}">
                <a16:creationId xmlns:a16="http://schemas.microsoft.com/office/drawing/2014/main" id="{53F60045-3DC7-466E-9202-C6CDBD31270C}"/>
              </a:ext>
            </a:extLst>
          </p:cNvPr>
          <p:cNvSpPr>
            <a:spLocks noGrp="1"/>
          </p:cNvSpPr>
          <p:nvPr>
            <p:ph type="title" hasCustomPrompt="1"/>
          </p:nvPr>
        </p:nvSpPr>
        <p:spPr/>
        <p:txBody>
          <a:bodyPr/>
          <a:lstStyle>
            <a:lvl1pPr>
              <a:defRPr>
                <a:solidFill>
                  <a:schemeClr val="bg1"/>
                </a:solidFill>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280160"/>
            <a:ext cx="323428" cy="484632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rotWithShape="1">
          <a:blip>
            <a:extLst>
              <a:ext uri="{28A0092B-C50C-407E-A947-70E740481C1C}">
                <a14:useLocalDpi xmlns:a14="http://schemas.microsoft.com/office/drawing/2010/main" val="0"/>
              </a:ext>
            </a:extLst>
          </a:blip>
          <a:srcRect r="5831"/>
          <a:stretch/>
        </p:blipFill>
        <p:spPr>
          <a:xfrm>
            <a:off x="5700115" y="1280160"/>
            <a:ext cx="1210219" cy="4846320"/>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280160"/>
            <a:ext cx="212947" cy="484632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280160"/>
            <a:ext cx="250502" cy="484632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280160"/>
            <a:ext cx="5072552" cy="4846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457200" y="1463040"/>
            <a:ext cx="484632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91D8BFCC-93B8-4C77-A967-52A311991C29}"/>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898268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664751" y="1280160"/>
            <a:ext cx="5318135" cy="4846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280160"/>
            <a:ext cx="323428" cy="48463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457200" y="1463040"/>
            <a:ext cx="484632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rotWithShape="1">
          <a:blip>
            <a:extLst>
              <a:ext uri="{28A0092B-C50C-407E-A947-70E740481C1C}">
                <a14:useLocalDpi xmlns:a14="http://schemas.microsoft.com/office/drawing/2010/main" val="0"/>
              </a:ext>
            </a:extLst>
          </a:blip>
          <a:srcRect r="3717"/>
          <a:stretch/>
        </p:blipFill>
        <p:spPr>
          <a:xfrm>
            <a:off x="5702037" y="1280160"/>
            <a:ext cx="1208297" cy="4846320"/>
          </a:xfrm>
          <a:prstGeom prst="rect">
            <a:avLst/>
          </a:prstGeom>
          <a:ln>
            <a:noFill/>
          </a:ln>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280160"/>
            <a:ext cx="228198" cy="484632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59773" y="1280160"/>
            <a:ext cx="250502" cy="484632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D27EAD1-8C07-4FAE-9B69-C2E7EEF75DC4}"/>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629802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280160"/>
            <a:ext cx="323428" cy="484632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457200" y="1463040"/>
            <a:ext cx="484632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5702013" y="1280160"/>
            <a:ext cx="1220325" cy="4846320"/>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280160"/>
            <a:ext cx="228198" cy="484632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59773" y="1280160"/>
            <a:ext cx="250502" cy="484632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280160"/>
            <a:ext cx="5072552" cy="4846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Title 4">
            <a:extLst>
              <a:ext uri="{FF2B5EF4-FFF2-40B4-BE49-F238E27FC236}">
                <a16:creationId xmlns:a16="http://schemas.microsoft.com/office/drawing/2014/main" id="{6A022FE8-06D9-401C-8CFC-0ED2770CA5C1}"/>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2630055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280160"/>
            <a:ext cx="323428"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457200" y="1463040"/>
            <a:ext cx="484632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rotWithShape="1">
          <a:blip>
            <a:extLst>
              <a:ext uri="{28A0092B-C50C-407E-A947-70E740481C1C}">
                <a14:useLocalDpi xmlns:a14="http://schemas.microsoft.com/office/drawing/2010/main" val="0"/>
              </a:ext>
            </a:extLst>
          </a:blip>
          <a:srcRect r="6202"/>
          <a:stretch/>
        </p:blipFill>
        <p:spPr>
          <a:xfrm>
            <a:off x="5702038" y="1280160"/>
            <a:ext cx="1203630" cy="4846320"/>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280160"/>
            <a:ext cx="228198"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59773" y="1280160"/>
            <a:ext cx="250502" cy="484632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280160"/>
            <a:ext cx="5072552" cy="48463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 name="Title 6">
            <a:extLst>
              <a:ext uri="{FF2B5EF4-FFF2-40B4-BE49-F238E27FC236}">
                <a16:creationId xmlns:a16="http://schemas.microsoft.com/office/drawing/2014/main" id="{5CB6E9D8-8898-4EF4-81AF-2FC10D6D0D2F}"/>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2405809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280160"/>
            <a:ext cx="3132752" cy="4846320"/>
            <a:chOff x="9059248" y="1134441"/>
            <a:chExt cx="3132752"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rotWithShape="1">
            <a:blip>
              <a:extLst>
                <a:ext uri="{28A0092B-C50C-407E-A947-70E740481C1C}">
                  <a14:useLocalDpi xmlns:a14="http://schemas.microsoft.com/office/drawing/2010/main" val="0"/>
                </a:ext>
              </a:extLst>
            </a:blip>
            <a:srcRect r="353" b="5362"/>
            <a:stretch/>
          </p:blipFill>
          <p:spPr>
            <a:xfrm>
              <a:off x="9233281" y="1142131"/>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72404"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371600" y="1463040"/>
            <a:ext cx="7324471" cy="2662267"/>
          </a:xfrm>
          <a:prstGeom prst="rect">
            <a:avLst/>
          </a:prstGeom>
          <a:noFill/>
        </p:spPr>
        <p:txBody>
          <a:bodyPr wrap="square" lIns="0" tIns="0" rIns="0" bIns="0"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grpSp>
        <p:nvGrpSpPr>
          <p:cNvPr id="2" name="Group 1">
            <a:extLst>
              <a:ext uri="{FF2B5EF4-FFF2-40B4-BE49-F238E27FC236}">
                <a16:creationId xmlns:a16="http://schemas.microsoft.com/office/drawing/2014/main" id="{6749FC52-423C-4E61-8E85-29BEF71BD735}"/>
              </a:ext>
            </a:extLst>
          </p:cNvPr>
          <p:cNvGrpSpPr/>
          <p:nvPr userDrawn="1"/>
        </p:nvGrpSpPr>
        <p:grpSpPr>
          <a:xfrm>
            <a:off x="0" y="1280160"/>
            <a:ext cx="1092923" cy="4846320"/>
            <a:chOff x="0" y="1124375"/>
            <a:chExt cx="1092923" cy="5120641"/>
          </a:xfrm>
        </p:grpSpPr>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280160"/>
            <a:ext cx="3132752" cy="4846320"/>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rotWithShape="1">
            <a:blip>
              <a:extLst>
                <a:ext uri="{28A0092B-C50C-407E-A947-70E740481C1C}">
                  <a14:useLocalDpi xmlns:a14="http://schemas.microsoft.com/office/drawing/2010/main" val="0"/>
                </a:ext>
              </a:extLst>
            </a:blip>
            <a:srcRect l="-1" t="3688" r="352" b="1784"/>
            <a:stretch/>
          </p:blipFill>
          <p:spPr>
            <a:xfrm>
              <a:off x="9230094" y="1142131"/>
              <a:ext cx="2489501" cy="5095196"/>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280160"/>
            <a:ext cx="1092923" cy="4846320"/>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4" name="TextBox 13">
            <a:extLst>
              <a:ext uri="{FF2B5EF4-FFF2-40B4-BE49-F238E27FC236}">
                <a16:creationId xmlns:a16="http://schemas.microsoft.com/office/drawing/2014/main" id="{B726420A-D78A-4B24-B821-8269170B8B15}"/>
              </a:ext>
            </a:extLst>
          </p:cNvPr>
          <p:cNvSpPr txBox="1"/>
          <p:nvPr userDrawn="1"/>
        </p:nvSpPr>
        <p:spPr>
          <a:xfrm>
            <a:off x="1371600" y="1463040"/>
            <a:ext cx="7324471" cy="2662267"/>
          </a:xfrm>
          <a:prstGeom prst="rect">
            <a:avLst/>
          </a:prstGeom>
          <a:noFill/>
        </p:spPr>
        <p:txBody>
          <a:bodyPr wrap="square" lIns="0" tIns="0" rIns="0" bIns="0"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spTree>
    <p:extLst>
      <p:ext uri="{BB962C8B-B14F-4D97-AF65-F5344CB8AC3E}">
        <p14:creationId xmlns:p14="http://schemas.microsoft.com/office/powerpoint/2010/main" val="1358200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59248" y="1280160"/>
            <a:ext cx="3132752" cy="4846320"/>
            <a:chOff x="9059248" y="1142131"/>
            <a:chExt cx="3128407"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rotWithShape="1">
            <a:blip>
              <a:extLst>
                <a:ext uri="{28A0092B-C50C-407E-A947-70E740481C1C}">
                  <a14:useLocalDpi xmlns:a14="http://schemas.microsoft.com/office/drawing/2010/main" val="0"/>
                </a:ext>
              </a:extLst>
            </a:blip>
            <a:srcRect t="3360" b="1789"/>
            <a:stretch/>
          </p:blipFill>
          <p:spPr>
            <a:xfrm>
              <a:off x="9230590" y="1142131"/>
              <a:ext cx="2493253"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59248"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280160"/>
            <a:ext cx="1092923" cy="4846320"/>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6" name="TextBox 15">
            <a:extLst>
              <a:ext uri="{FF2B5EF4-FFF2-40B4-BE49-F238E27FC236}">
                <a16:creationId xmlns:a16="http://schemas.microsoft.com/office/drawing/2014/main" id="{DF136234-AB6B-48FC-951D-91107AC0D468}"/>
              </a:ext>
            </a:extLst>
          </p:cNvPr>
          <p:cNvSpPr txBox="1"/>
          <p:nvPr userDrawn="1"/>
        </p:nvSpPr>
        <p:spPr>
          <a:xfrm>
            <a:off x="1371600" y="1463040"/>
            <a:ext cx="7324471" cy="2662267"/>
          </a:xfrm>
          <a:prstGeom prst="rect">
            <a:avLst/>
          </a:prstGeom>
          <a:noFill/>
        </p:spPr>
        <p:txBody>
          <a:bodyPr wrap="square" lIns="0" tIns="0" rIns="0" bIns="0"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spTree>
    <p:extLst>
      <p:ext uri="{BB962C8B-B14F-4D97-AF65-F5344CB8AC3E}">
        <p14:creationId xmlns:p14="http://schemas.microsoft.com/office/powerpoint/2010/main" val="2569246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280160"/>
            <a:ext cx="3132752" cy="4846320"/>
            <a:chOff x="9059248" y="1140496"/>
            <a:chExt cx="3132752" cy="509550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40496"/>
              <a:ext cx="472404" cy="5095196"/>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40497"/>
              <a:ext cx="178177" cy="5095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rotWithShape="1">
            <a:blip>
              <a:extLst>
                <a:ext uri="{28A0092B-C50C-407E-A947-70E740481C1C}">
                  <a14:useLocalDpi xmlns:a14="http://schemas.microsoft.com/office/drawing/2010/main" val="0"/>
                </a:ext>
              </a:extLst>
            </a:blip>
            <a:srcRect b="5049"/>
            <a:stretch/>
          </p:blipFill>
          <p:spPr>
            <a:xfrm>
              <a:off x="9237425" y="1140806"/>
              <a:ext cx="2482171"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280160"/>
            <a:ext cx="1092923" cy="4846320"/>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91C7D94A-BBD2-4ACF-928E-561A95AE477A}"/>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7" name="TextBox 16">
            <a:extLst>
              <a:ext uri="{FF2B5EF4-FFF2-40B4-BE49-F238E27FC236}">
                <a16:creationId xmlns:a16="http://schemas.microsoft.com/office/drawing/2014/main" id="{7FAD0CD4-5B8B-4246-8219-FE0AFCA2E60E}"/>
              </a:ext>
            </a:extLst>
          </p:cNvPr>
          <p:cNvSpPr txBox="1"/>
          <p:nvPr userDrawn="1"/>
        </p:nvSpPr>
        <p:spPr>
          <a:xfrm>
            <a:off x="1371600" y="1463040"/>
            <a:ext cx="7324471" cy="2662267"/>
          </a:xfrm>
          <a:prstGeom prst="rect">
            <a:avLst/>
          </a:prstGeom>
          <a:noFill/>
        </p:spPr>
        <p:txBody>
          <a:bodyPr wrap="square" lIns="0" tIns="0" rIns="0" bIns="0"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spTree>
    <p:extLst>
      <p:ext uri="{BB962C8B-B14F-4D97-AF65-F5344CB8AC3E}">
        <p14:creationId xmlns:p14="http://schemas.microsoft.com/office/powerpoint/2010/main" val="928433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4576146F-6703-465C-8897-A080895D41AA}"/>
              </a:ext>
            </a:extLst>
          </p:cNvPr>
          <p:cNvSpPr/>
          <p:nvPr userDrawn="1"/>
        </p:nvSpPr>
        <p:spPr>
          <a:xfrm>
            <a:off x="0" y="1280160"/>
            <a:ext cx="235199" cy="48463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cstate="print">
            <a:extLst>
              <a:ext uri="{28A0092B-C50C-407E-A947-70E740481C1C}">
                <a14:useLocalDpi xmlns:a14="http://schemas.microsoft.com/office/drawing/2010/main" val="0"/>
              </a:ext>
            </a:extLst>
          </a:blip>
          <a:srcRect r="90961"/>
          <a:stretch/>
        </p:blipFill>
        <p:spPr>
          <a:xfrm>
            <a:off x="235201" y="1280160"/>
            <a:ext cx="679544" cy="4846320"/>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280160"/>
            <a:ext cx="178177" cy="484632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FD39017-63A6-4DEB-B088-1CD32DAC0979}"/>
              </a:ext>
            </a:extLst>
          </p:cNvPr>
          <p:cNvSpPr/>
          <p:nvPr userDrawn="1"/>
        </p:nvSpPr>
        <p:spPr>
          <a:xfrm>
            <a:off x="11696700" y="1280160"/>
            <a:ext cx="495300" cy="484632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280160"/>
            <a:ext cx="313352" cy="48463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rotWithShape="1">
          <a:blip>
            <a:extLst>
              <a:ext uri="{28A0092B-C50C-407E-A947-70E740481C1C}">
                <a14:useLocalDpi xmlns:a14="http://schemas.microsoft.com/office/drawing/2010/main" val="0"/>
              </a:ext>
            </a:extLst>
          </a:blip>
          <a:srcRect b="4885"/>
          <a:stretch/>
        </p:blipFill>
        <p:spPr>
          <a:xfrm>
            <a:off x="9237424" y="1280160"/>
            <a:ext cx="2482172" cy="4846320"/>
          </a:xfrm>
          <a:prstGeom prst="rect">
            <a:avLst/>
          </a:prstGeom>
        </p:spPr>
      </p:pic>
      <p:sp>
        <p:nvSpPr>
          <p:cNvPr id="14" name="Title 1">
            <a:extLst>
              <a:ext uri="{FF2B5EF4-FFF2-40B4-BE49-F238E27FC236}">
                <a16:creationId xmlns:a16="http://schemas.microsoft.com/office/drawing/2014/main" id="{AC5C2F28-D693-4036-992A-8E0D4201743B}"/>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
        <p:nvSpPr>
          <p:cNvPr id="16" name="TextBox 15">
            <a:extLst>
              <a:ext uri="{FF2B5EF4-FFF2-40B4-BE49-F238E27FC236}">
                <a16:creationId xmlns:a16="http://schemas.microsoft.com/office/drawing/2014/main" id="{3F8EF9DA-0BD2-44C2-956F-C0EEF4ADDDE0}"/>
              </a:ext>
            </a:extLst>
          </p:cNvPr>
          <p:cNvSpPr txBox="1"/>
          <p:nvPr userDrawn="1"/>
        </p:nvSpPr>
        <p:spPr>
          <a:xfrm>
            <a:off x="1371600" y="1463040"/>
            <a:ext cx="7324471" cy="2662267"/>
          </a:xfrm>
          <a:prstGeom prst="rect">
            <a:avLst/>
          </a:prstGeom>
          <a:noFill/>
        </p:spPr>
        <p:txBody>
          <a:bodyPr wrap="square" lIns="0" tIns="0" rIns="0" bIns="0"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spTree>
    <p:extLst>
      <p:ext uri="{BB962C8B-B14F-4D97-AF65-F5344CB8AC3E}">
        <p14:creationId xmlns:p14="http://schemas.microsoft.com/office/powerpoint/2010/main" val="3744203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A2345-D9A5-4140-AC78-1326564B1A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30A1F01-E005-479F-AB6D-86B108EBBBEF}"/>
              </a:ext>
            </a:extLst>
          </p:cNvPr>
          <p:cNvSpPr>
            <a:spLocks noGrp="1"/>
          </p:cNvSpPr>
          <p:nvPr>
            <p:ph type="ftr" sz="quarter" idx="11"/>
          </p:nvPr>
        </p:nvSpPr>
        <p:spPr/>
        <p:txBody>
          <a:bodyPr/>
          <a:lstStyle/>
          <a:p>
            <a:r>
              <a:rPr lang="en-GB" dirty="0"/>
              <a:t>©Jacobs 2024</a:t>
            </a:r>
          </a:p>
        </p:txBody>
      </p:sp>
      <p:sp>
        <p:nvSpPr>
          <p:cNvPr id="6" name="Slide Number Placeholder 5">
            <a:extLst>
              <a:ext uri="{FF2B5EF4-FFF2-40B4-BE49-F238E27FC236}">
                <a16:creationId xmlns:a16="http://schemas.microsoft.com/office/drawing/2014/main" id="{395B239D-4AC2-451C-9C76-72A2166A68EB}"/>
              </a:ext>
            </a:extLst>
          </p:cNvPr>
          <p:cNvSpPr>
            <a:spLocks noGrp="1"/>
          </p:cNvSpPr>
          <p:nvPr>
            <p:ph type="sldNum" sz="quarter" idx="12"/>
          </p:nvPr>
        </p:nvSpPr>
        <p:spPr/>
        <p:txBody>
          <a:bodyPr/>
          <a:lstStyle/>
          <a:p>
            <a:fld id="{2C39CF66-1F82-485D-8344-0800F09CF374}" type="slidenum">
              <a:rPr lang="en-GB" smtClean="0"/>
              <a:t>‹#›</a:t>
            </a:fld>
            <a:endParaRPr lang="en-GB" dirty="0"/>
          </a:p>
        </p:txBody>
      </p:sp>
      <p:sp>
        <p:nvSpPr>
          <p:cNvPr id="7" name="Title 6">
            <a:extLst>
              <a:ext uri="{FF2B5EF4-FFF2-40B4-BE49-F238E27FC236}">
                <a16:creationId xmlns:a16="http://schemas.microsoft.com/office/drawing/2014/main" id="{C9CEAA8B-890D-4184-9638-3E4B6C6D4FA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598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5166360"/>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
        <p:nvSpPr>
          <p:cNvPr id="2" name="Title 1">
            <a:extLst>
              <a:ext uri="{FF2B5EF4-FFF2-40B4-BE49-F238E27FC236}">
                <a16:creationId xmlns:a16="http://schemas.microsoft.com/office/drawing/2014/main" id="{0AAF6101-354A-4539-8380-6AA98FEACC86}"/>
              </a:ext>
            </a:extLst>
          </p:cNvPr>
          <p:cNvSpPr>
            <a:spLocks noGrp="1"/>
          </p:cNvSpPr>
          <p:nvPr>
            <p:ph type="title" hasCustomPrompt="1"/>
          </p:nvPr>
        </p:nvSpPr>
        <p:spPr/>
        <p:txBody>
          <a:bodyPr/>
          <a:lstStyle>
            <a:lvl1pPr>
              <a:defRPr>
                <a:solidFill>
                  <a:schemeClr val="bg1"/>
                </a:solidFill>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463040"/>
            <a:ext cx="4545247" cy="2523768"/>
          </a:xfrm>
          <a:prstGeom prst="rect">
            <a:avLst/>
          </a:prstGeom>
          <a:noFill/>
        </p:spPr>
        <p:txBody>
          <a:bodyPr wrap="square" lIns="0" tIns="0" rIns="0" bIns="0"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rotWithShape="1">
          <a:blip>
            <a:extLst>
              <a:ext uri="{28A0092B-C50C-407E-A947-70E740481C1C}">
                <a14:useLocalDpi xmlns:a14="http://schemas.microsoft.com/office/drawing/2010/main" val="0"/>
              </a:ext>
            </a:extLst>
          </a:blip>
          <a:srcRect l="-1" r="1645" b="1971"/>
          <a:stretch/>
        </p:blipFill>
        <p:spPr>
          <a:xfrm>
            <a:off x="7951908" y="1178857"/>
            <a:ext cx="3630684" cy="5112951"/>
          </a:xfrm>
          <a:prstGeom prst="rect">
            <a:avLst/>
          </a:prstGeom>
        </p:spPr>
      </p:pic>
      <p:sp>
        <p:nvSpPr>
          <p:cNvPr id="11" name="Title 1">
            <a:extLst>
              <a:ext uri="{FF2B5EF4-FFF2-40B4-BE49-F238E27FC236}">
                <a16:creationId xmlns:a16="http://schemas.microsoft.com/office/drawing/2014/main" id="{76C61056-2A6B-4577-87DF-B4B7BE24474D}"/>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pl-PL" dirty="0" err="1"/>
              <a:t>Our</a:t>
            </a:r>
            <a:r>
              <a:rPr lang="pl-PL" dirty="0"/>
              <a:t> </a:t>
            </a:r>
            <a:r>
              <a:rPr lang="pl-PL" dirty="0" err="1"/>
              <a:t>Values</a:t>
            </a:r>
            <a:endParaRPr lang="en-US" dirty="0"/>
          </a:p>
        </p:txBody>
      </p:sp>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402293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©2024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Solutions </a:t>
            </a:r>
            <a:r>
              <a:rPr lang="en-AU" sz="1800" dirty="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8" name="Title 1">
            <a:extLst>
              <a:ext uri="{FF2B5EF4-FFF2-40B4-BE49-F238E27FC236}">
                <a16:creationId xmlns:a16="http://schemas.microsoft.com/office/drawing/2014/main" id="{9C584620-7147-4800-9F13-32A23D6D5503}"/>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800" b="1" kern="1200" baseline="0" dirty="0">
                <a:solidFill>
                  <a:schemeClr val="tx1"/>
                </a:solidFill>
                <a:latin typeface="Jacobs Chronos" panose="010B0603030503030204" pitchFamily="34" charset="0"/>
                <a:ea typeface="+mj-ea"/>
                <a:cs typeface="JacobsChronos" panose="020B0604020202020204" pitchFamily="34" charset="0"/>
              </a:rPr>
              <a:t>Copyright Notice</a:t>
            </a:r>
            <a:endParaRPr lang="en-AU" sz="2800" b="1" kern="1200" dirty="0">
              <a:solidFill>
                <a:schemeClr val="tx1"/>
              </a:solidFill>
              <a:latin typeface="Jacobs Chronos" panose="010B0603030503030204" pitchFamily="34" charset="0"/>
              <a:ea typeface="+mj-ea"/>
              <a:cs typeface="JacobsChronos" panose="020B0604020202020204" pitchFamily="34" charset="0"/>
            </a:endParaRPr>
          </a:p>
        </p:txBody>
      </p:sp>
    </p:spTree>
    <p:extLst>
      <p:ext uri="{BB962C8B-B14F-4D97-AF65-F5344CB8AC3E}">
        <p14:creationId xmlns:p14="http://schemas.microsoft.com/office/powerpoint/2010/main" val="897547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©2024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 Jacobs Solutions Inc.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7" name="Title 1">
            <a:extLst>
              <a:ext uri="{FF2B5EF4-FFF2-40B4-BE49-F238E27FC236}">
                <a16:creationId xmlns:a16="http://schemas.microsoft.com/office/drawing/2014/main" id="{C27A3258-7DB5-4C8F-8ABA-DB2F1125F527}"/>
              </a:ext>
            </a:extLst>
          </p:cNvPr>
          <p:cNvSpPr txBox="1">
            <a:spLocks/>
          </p:cNvSpPr>
          <p:nvPr userDrawn="1"/>
        </p:nvSpPr>
        <p:spPr bwMode="white">
          <a:xfrm>
            <a:off x="320040" y="486794"/>
            <a:ext cx="11521439" cy="64008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800" b="1" kern="1200" baseline="0" dirty="0">
                <a:solidFill>
                  <a:schemeClr val="tx1"/>
                </a:solidFill>
                <a:latin typeface="Jacobs Chronos" panose="010B0603030503030204" pitchFamily="34" charset="0"/>
                <a:ea typeface="+mj-ea"/>
                <a:cs typeface="JacobsChronos" panose="020B0604020202020204" pitchFamily="34" charset="0"/>
              </a:rPr>
              <a:t>Copyright Notice</a:t>
            </a:r>
            <a:endParaRPr lang="en-AU" sz="2800" b="1" kern="1200" dirty="0">
              <a:solidFill>
                <a:schemeClr val="tx1"/>
              </a:solidFill>
              <a:latin typeface="Jacobs Chronos" panose="010B0603030503030204" pitchFamily="34" charset="0"/>
              <a:ea typeface="+mj-ea"/>
              <a:cs typeface="JacobsChronos" panose="020B0604020202020204" pitchFamily="34" charset="0"/>
            </a:endParaRP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7" name="Title 1">
            <a:extLst>
              <a:ext uri="{FF2B5EF4-FFF2-40B4-BE49-F238E27FC236}">
                <a16:creationId xmlns:a16="http://schemas.microsoft.com/office/drawing/2014/main" id="{C1A16515-15F1-4981-ACEE-9026AD5856F1}"/>
              </a:ext>
            </a:extLst>
          </p:cNvPr>
          <p:cNvSpPr txBox="1">
            <a:spLocks/>
          </p:cNvSpPr>
          <p:nvPr userDrawn="1"/>
        </p:nvSpPr>
        <p:spPr bwMode="white">
          <a:xfrm>
            <a:off x="320040" y="486794"/>
            <a:ext cx="11521439" cy="65620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sz="2800" b="1" kern="1200" baseline="0" dirty="0">
                <a:solidFill>
                  <a:schemeClr val="tx2"/>
                </a:solidFill>
                <a:latin typeface="Jacobs Chronos" panose="010B0603030503030204" pitchFamily="34" charset="0"/>
                <a:ea typeface="+mj-ea"/>
                <a:cs typeface="JacobsChronos" panose="020B0604020202020204" pitchFamily="34" charset="0"/>
              </a:rPr>
              <a:t>Forward-Looking Statement Disclaimer</a:t>
            </a:r>
            <a:endParaRPr lang="en-AU" sz="2800" b="1" kern="1200" dirty="0">
              <a:solidFill>
                <a:schemeClr val="tx2"/>
              </a:solidFill>
              <a:latin typeface="Jacobs Chronos" panose="010B0603030503030204" pitchFamily="34" charset="0"/>
              <a:ea typeface="+mj-ea"/>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FE2968-4BAF-4AB9-A170-B5D94AF45FF9}"/>
              </a:ext>
            </a:extLst>
          </p:cNvPr>
          <p:cNvGrpSpPr/>
          <p:nvPr userDrawn="1"/>
        </p:nvGrpSpPr>
        <p:grpSpPr>
          <a:xfrm>
            <a:off x="1004936" y="0"/>
            <a:ext cx="11187064" cy="5803791"/>
            <a:chOff x="1572014" y="0"/>
            <a:chExt cx="10616811" cy="5411469"/>
          </a:xfrm>
        </p:grpSpPr>
        <p:pic>
          <p:nvPicPr>
            <p:cNvPr id="15" name="Picture 14">
              <a:extLst>
                <a:ext uri="{FF2B5EF4-FFF2-40B4-BE49-F238E27FC236}">
                  <a16:creationId xmlns:a16="http://schemas.microsoft.com/office/drawing/2014/main" id="{982C8550-AB25-41B1-999A-7F8467086ED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72014" y="1107030"/>
              <a:ext cx="10616811" cy="4304439"/>
            </a:xfrm>
            <a:prstGeom prst="rect">
              <a:avLst/>
            </a:prstGeom>
          </p:spPr>
        </p:pic>
        <p:sp>
          <p:nvSpPr>
            <p:cNvPr id="16" name="Rectangle 15">
              <a:extLst>
                <a:ext uri="{FF2B5EF4-FFF2-40B4-BE49-F238E27FC236}">
                  <a16:creationId xmlns:a16="http://schemas.microsoft.com/office/drawing/2014/main" id="{B402D295-B082-4240-9F39-F6D489FAA977}"/>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D8B095-883E-4492-B0D8-F0E00F5B6862}"/>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lIns="0" tIns="0" rIns="0" bIns="0" anchor="b" anchorCtr="0"/>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lIns="0" tIns="0" rIns="0" b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5BA55F-0E91-4D7F-9E4A-EDFC79EE011E}"/>
              </a:ext>
            </a:extLst>
          </p:cNvPr>
          <p:cNvGrpSpPr/>
          <p:nvPr userDrawn="1"/>
        </p:nvGrpSpPr>
        <p:grpSpPr>
          <a:xfrm>
            <a:off x="1015232" y="0"/>
            <a:ext cx="11173593" cy="5778631"/>
            <a:chOff x="1581785" y="0"/>
            <a:chExt cx="10607040" cy="5411469"/>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rotWithShape="1">
            <a:blip>
              <a:extLst>
                <a:ext uri="{28A0092B-C50C-407E-A947-70E740481C1C}">
                  <a14:useLocalDpi xmlns:a14="http://schemas.microsoft.com/office/drawing/2010/main" val="0"/>
                </a:ext>
              </a:extLst>
            </a:blip>
            <a:srcRect r="929"/>
            <a:stretch/>
          </p:blipFill>
          <p:spPr>
            <a:xfrm>
              <a:off x="1581785" y="1107030"/>
              <a:ext cx="10607040"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lIns="0" tIns="0" rIns="0" bIns="0"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lIns="0" tIns="0" rIns="0" b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015232" y="0"/>
            <a:ext cx="11176768" cy="5778281"/>
            <a:chOff x="1570193" y="0"/>
            <a:chExt cx="10621649"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70193" y="1107030"/>
              <a:ext cx="10621649"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lIns="0" tIns="0" rIns="0" bIns="0"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lIns="0" tIns="0" rIns="0" b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015232" y="0"/>
            <a:ext cx="11176768" cy="5778281"/>
            <a:chOff x="1570193" y="0"/>
            <a:chExt cx="10621649"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70193" y="1107030"/>
              <a:ext cx="10621649"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lIns="0" tIns="0" rIns="0" bIns="0"/>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lIns="0" tIns="0" rIns="0" bIns="0"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015232" y="0"/>
            <a:ext cx="11176768" cy="5778281"/>
            <a:chOff x="1570193" y="0"/>
            <a:chExt cx="10621649"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570193" y="1107030"/>
              <a:ext cx="10621649"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lIns="0" tIns="0" rIns="0" b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lIns="0" tIns="0" rIns="0" bIns="0"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5166360"/>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
        <p:nvSpPr>
          <p:cNvPr id="2" name="Title 1">
            <a:extLst>
              <a:ext uri="{FF2B5EF4-FFF2-40B4-BE49-F238E27FC236}">
                <a16:creationId xmlns:a16="http://schemas.microsoft.com/office/drawing/2014/main" id="{F612A52C-26B1-49C7-B676-7CEE67699891}"/>
              </a:ext>
            </a:extLst>
          </p:cNvPr>
          <p:cNvSpPr>
            <a:spLocks noGrp="1"/>
          </p:cNvSpPr>
          <p:nvPr>
            <p:ph type="title" hasCustomPrompt="1"/>
          </p:nvPr>
        </p:nvSpPr>
        <p:spPr/>
        <p:txBody>
          <a:bodyPr/>
          <a:lstStyle>
            <a:lvl1pPr>
              <a:defRPr>
                <a:solidFill>
                  <a:schemeClr val="bg1"/>
                </a:solidFill>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914400" y="-18380"/>
            <a:ext cx="11277599" cy="5965908"/>
            <a:chOff x="922993" y="0"/>
            <a:chExt cx="11265832"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818781"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733190" y="0"/>
              <a:ext cx="455635"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E18C492E-57E7-43A3-B315-AAAAE9970003}"/>
              </a:ext>
            </a:extLst>
          </p:cNvPr>
          <p:cNvSpPr>
            <a:spLocks noGrp="1"/>
          </p:cNvSpPr>
          <p:nvPr>
            <p:ph type="title"/>
          </p:nvPr>
        </p:nvSpPr>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FF907FCB-1824-41D3-9129-635EA9BB6CB6}"/>
              </a:ext>
            </a:extLst>
          </p:cNvPr>
          <p:cNvSpPr>
            <a:spLocks noGrp="1"/>
          </p:cNvSpPr>
          <p:nvPr>
            <p:ph type="body" sz="quarter" idx="10"/>
          </p:nvPr>
        </p:nvSpPr>
        <p:spPr>
          <a:xfrm>
            <a:off x="1555750" y="3977640"/>
            <a:ext cx="10180638" cy="1666875"/>
          </a:xfrm>
        </p:spPr>
        <p:txBody>
          <a:bodyPr/>
          <a:lstStyle/>
          <a:p>
            <a:pPr lvl="0"/>
            <a:r>
              <a:rPr lang="en-US" dirty="0"/>
              <a:t>Click to edit Master text styles</a:t>
            </a:r>
          </a:p>
        </p:txBody>
      </p:sp>
    </p:spTree>
    <p:extLst>
      <p:ext uri="{BB962C8B-B14F-4D97-AF65-F5344CB8AC3E}">
        <p14:creationId xmlns:p14="http://schemas.microsoft.com/office/powerpoint/2010/main" val="188582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DFB3E-CCDD-42C2-8947-D4DB09500896}"/>
              </a:ext>
            </a:extLst>
          </p:cNvPr>
          <p:cNvGrpSpPr/>
          <p:nvPr userDrawn="1"/>
        </p:nvGrpSpPr>
        <p:grpSpPr>
          <a:xfrm>
            <a:off x="922993" y="1"/>
            <a:ext cx="11269006" cy="5942976"/>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811373"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734366" y="0"/>
              <a:ext cx="454459"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L-Shape 7">
            <a:extLst>
              <a:ext uri="{FF2B5EF4-FFF2-40B4-BE49-F238E27FC236}">
                <a16:creationId xmlns:a16="http://schemas.microsoft.com/office/drawing/2014/main" id="{145770B2-1A04-48B5-B7E8-57E319F76EC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6573D5D0-EA38-4F9E-BF9D-47C054A4DD56}"/>
              </a:ext>
            </a:extLst>
          </p:cNvPr>
          <p:cNvSpPr>
            <a:spLocks noGrp="1"/>
          </p:cNvSpPr>
          <p:nvPr>
            <p:ph type="title"/>
          </p:nvPr>
        </p:nvSpPr>
        <p:spPr/>
        <p:txBody>
          <a:bodyPr/>
          <a:lstStyle/>
          <a:p>
            <a:r>
              <a:rPr lang="en-US" dirty="0"/>
              <a:t>Click to edit Master title style</a:t>
            </a:r>
            <a:endParaRPr lang="en-GB" dirty="0"/>
          </a:p>
        </p:txBody>
      </p:sp>
      <p:sp>
        <p:nvSpPr>
          <p:cNvPr id="20" name="Text Placeholder 19">
            <a:extLst>
              <a:ext uri="{FF2B5EF4-FFF2-40B4-BE49-F238E27FC236}">
                <a16:creationId xmlns:a16="http://schemas.microsoft.com/office/drawing/2014/main" id="{A1C0A625-4DF0-4AF1-A72B-2CC6F5D45C8C}"/>
              </a:ext>
            </a:extLst>
          </p:cNvPr>
          <p:cNvSpPr>
            <a:spLocks noGrp="1"/>
          </p:cNvSpPr>
          <p:nvPr>
            <p:ph type="body" sz="quarter" idx="10"/>
          </p:nvPr>
        </p:nvSpPr>
        <p:spPr>
          <a:xfrm>
            <a:off x="1555750" y="3977640"/>
            <a:ext cx="10182225" cy="1238250"/>
          </a:xfrm>
        </p:spPr>
        <p:txBody>
          <a:bodyPr/>
          <a:lstStyle/>
          <a:p>
            <a:pPr lvl="0"/>
            <a:r>
              <a:rPr lang="en-US" dirty="0"/>
              <a:t>Click to edit Master text styles</a:t>
            </a:r>
          </a:p>
        </p:txBody>
      </p:sp>
    </p:spTree>
    <p:extLst>
      <p:ext uri="{BB962C8B-B14F-4D97-AF65-F5344CB8AC3E}">
        <p14:creationId xmlns:p14="http://schemas.microsoft.com/office/powerpoint/2010/main" val="3491099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3513D-D459-4A26-A468-AB830834F0DA}"/>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811719"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734712" y="0"/>
              <a:ext cx="454113"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L-Shape 7">
            <a:extLst>
              <a:ext uri="{FF2B5EF4-FFF2-40B4-BE49-F238E27FC236}">
                <a16:creationId xmlns:a16="http://schemas.microsoft.com/office/drawing/2014/main" id="{70F32F28-55D2-4C6E-8196-5F4902F936A1}"/>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71E66713-4759-4238-BBDC-FAA62B97CCE1}"/>
              </a:ext>
            </a:extLst>
          </p:cNvPr>
          <p:cNvSpPr>
            <a:spLocks noGrp="1"/>
          </p:cNvSpPr>
          <p:nvPr>
            <p:ph type="title"/>
          </p:nvPr>
        </p:nvSpPr>
        <p:spPr/>
        <p:txBody>
          <a:bodyPr/>
          <a:lstStyle/>
          <a:p>
            <a:r>
              <a:rPr lang="en-US"/>
              <a:t>Click to edit Master title style</a:t>
            </a:r>
            <a:endParaRPr lang="en-GB"/>
          </a:p>
        </p:txBody>
      </p:sp>
      <p:sp>
        <p:nvSpPr>
          <p:cNvPr id="17" name="Text Placeholder 16">
            <a:extLst>
              <a:ext uri="{FF2B5EF4-FFF2-40B4-BE49-F238E27FC236}">
                <a16:creationId xmlns:a16="http://schemas.microsoft.com/office/drawing/2014/main" id="{E9DB8CE4-6EE3-46E2-96F6-61CCEB5E900D}"/>
              </a:ext>
            </a:extLst>
          </p:cNvPr>
          <p:cNvSpPr>
            <a:spLocks noGrp="1"/>
          </p:cNvSpPr>
          <p:nvPr>
            <p:ph type="body" sz="quarter" idx="10"/>
          </p:nvPr>
        </p:nvSpPr>
        <p:spPr>
          <a:xfrm>
            <a:off x="1555750" y="3977640"/>
            <a:ext cx="10182225" cy="1466850"/>
          </a:xfrm>
        </p:spPr>
        <p:txBody>
          <a:bodyPr/>
          <a:lstStyle/>
          <a:p>
            <a:pPr lvl="0"/>
            <a:r>
              <a:rPr lang="en-US" dirty="0"/>
              <a:t>Click to edit Master text styles</a:t>
            </a:r>
            <a:endParaRPr lang="en-GB" dirty="0"/>
          </a:p>
        </p:txBody>
      </p:sp>
    </p:spTree>
    <p:extLst>
      <p:ext uri="{BB962C8B-B14F-4D97-AF65-F5344CB8AC3E}">
        <p14:creationId xmlns:p14="http://schemas.microsoft.com/office/powerpoint/2010/main" val="25085945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C5D12E-DB67-4958-8D99-A3B81751DFE3}"/>
              </a:ext>
            </a:extLst>
          </p:cNvPr>
          <p:cNvGrpSpPr/>
          <p:nvPr userDrawn="1"/>
        </p:nvGrpSpPr>
        <p:grpSpPr>
          <a:xfrm>
            <a:off x="914400" y="-624"/>
            <a:ext cx="11277600" cy="5944224"/>
            <a:chOff x="922992" y="-624"/>
            <a:chExt cx="11277600" cy="5944224"/>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2" y="0"/>
              <a:ext cx="10823011"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746004" y="-624"/>
              <a:ext cx="454588" cy="5943599"/>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L-Shape 7">
            <a:extLst>
              <a:ext uri="{FF2B5EF4-FFF2-40B4-BE49-F238E27FC236}">
                <a16:creationId xmlns:a16="http://schemas.microsoft.com/office/drawing/2014/main" id="{85A3F116-CE8A-4091-B050-6E29E36E1903}"/>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E4A68CE8-6AD8-4C57-9B44-C28B895603D7}"/>
              </a:ext>
            </a:extLst>
          </p:cNvPr>
          <p:cNvSpPr>
            <a:spLocks noGrp="1"/>
          </p:cNvSpPr>
          <p:nvPr>
            <p:ph type="title"/>
          </p:nvPr>
        </p:nvSpPr>
        <p:spPr/>
        <p:txBody>
          <a:bodyPr/>
          <a:lstStyle/>
          <a:p>
            <a:r>
              <a:rPr lang="en-US"/>
              <a:t>Click to edit Master title style</a:t>
            </a:r>
            <a:endParaRPr lang="en-GB"/>
          </a:p>
        </p:txBody>
      </p:sp>
      <p:sp>
        <p:nvSpPr>
          <p:cNvPr id="18" name="Content Placeholder 17">
            <a:extLst>
              <a:ext uri="{FF2B5EF4-FFF2-40B4-BE49-F238E27FC236}">
                <a16:creationId xmlns:a16="http://schemas.microsoft.com/office/drawing/2014/main" id="{5D193AF9-77C1-4BB1-B178-1F6443DAFC81}"/>
              </a:ext>
            </a:extLst>
          </p:cNvPr>
          <p:cNvSpPr>
            <a:spLocks noGrp="1"/>
          </p:cNvSpPr>
          <p:nvPr>
            <p:ph sz="quarter" idx="10"/>
          </p:nvPr>
        </p:nvSpPr>
        <p:spPr>
          <a:xfrm>
            <a:off x="1555750" y="3977640"/>
            <a:ext cx="10182225" cy="1325563"/>
          </a:xfrm>
        </p:spPr>
        <p:txBody>
          <a:bodyPr/>
          <a:lstStyle/>
          <a:p>
            <a:pPr lvl="0"/>
            <a:r>
              <a:rPr lang="en-US" dirty="0"/>
              <a:t>Click to edit Master text styles</a:t>
            </a:r>
          </a:p>
        </p:txBody>
      </p:sp>
    </p:spTree>
    <p:extLst>
      <p:ext uri="{BB962C8B-B14F-4D97-AF65-F5344CB8AC3E}">
        <p14:creationId xmlns:p14="http://schemas.microsoft.com/office/powerpoint/2010/main" val="17319594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705DD-56ED-4F54-AA91-35E616D4BC13}"/>
              </a:ext>
            </a:extLst>
          </p:cNvPr>
          <p:cNvGrpSpPr/>
          <p:nvPr userDrawn="1"/>
        </p:nvGrpSpPr>
        <p:grpSpPr>
          <a:xfrm>
            <a:off x="914400" y="0"/>
            <a:ext cx="11277600" cy="5943600"/>
            <a:chOff x="922992" y="0"/>
            <a:chExt cx="11277600"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2" y="0"/>
              <a:ext cx="10823011"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746004" y="0"/>
              <a:ext cx="454588"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L-Shape 7">
            <a:extLst>
              <a:ext uri="{FF2B5EF4-FFF2-40B4-BE49-F238E27FC236}">
                <a16:creationId xmlns:a16="http://schemas.microsoft.com/office/drawing/2014/main" id="{2A89CD49-FA2A-4E24-964A-A7AC94506A4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03EC68D-8A98-4FF7-B272-3118F8645CF3}"/>
              </a:ext>
            </a:extLst>
          </p:cNvPr>
          <p:cNvSpPr>
            <a:spLocks noGrp="1"/>
          </p:cNvSpPr>
          <p:nvPr>
            <p:ph type="title"/>
          </p:nvPr>
        </p:nvSpPr>
        <p:spPr/>
        <p:txBody>
          <a:bodyPr/>
          <a:lstStyle/>
          <a:p>
            <a:r>
              <a:rPr lang="en-US"/>
              <a:t>Click to edit Master title style</a:t>
            </a:r>
            <a:endParaRPr lang="en-GB"/>
          </a:p>
        </p:txBody>
      </p:sp>
      <p:sp>
        <p:nvSpPr>
          <p:cNvPr id="18" name="Text Placeholder 17">
            <a:extLst>
              <a:ext uri="{FF2B5EF4-FFF2-40B4-BE49-F238E27FC236}">
                <a16:creationId xmlns:a16="http://schemas.microsoft.com/office/drawing/2014/main" id="{AAF0668C-0DDB-4B9F-8DC3-1D0E70CFB73A}"/>
              </a:ext>
            </a:extLst>
          </p:cNvPr>
          <p:cNvSpPr>
            <a:spLocks noGrp="1"/>
          </p:cNvSpPr>
          <p:nvPr>
            <p:ph type="body" sz="quarter" idx="10"/>
          </p:nvPr>
        </p:nvSpPr>
        <p:spPr>
          <a:xfrm>
            <a:off x="1555750" y="3977640"/>
            <a:ext cx="10182225" cy="1495425"/>
          </a:xfrm>
        </p:spPr>
        <p:txBody>
          <a:bodyPr/>
          <a:lstStyle/>
          <a:p>
            <a:pPr lvl="0"/>
            <a:r>
              <a:rPr lang="en-US" dirty="0"/>
              <a:t>Click to edit Master text styles</a:t>
            </a:r>
            <a:endParaRPr lang="en-GB" dirty="0"/>
          </a:p>
        </p:txBody>
      </p:sp>
    </p:spTree>
    <p:extLst>
      <p:ext uri="{BB962C8B-B14F-4D97-AF65-F5344CB8AC3E}">
        <p14:creationId xmlns:p14="http://schemas.microsoft.com/office/powerpoint/2010/main" val="3346658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ntent Purpl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a:t>
            </a:r>
            <a:r>
              <a:rPr lang="pl-PL"/>
              <a:t>2024</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3"/>
            <a:ext cx="182880" cy="6858003"/>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 name="Content Placeholder 6">
            <a:extLst>
              <a:ext uri="{FF2B5EF4-FFF2-40B4-BE49-F238E27FC236}">
                <a16:creationId xmlns:a16="http://schemas.microsoft.com/office/drawing/2014/main" id="{21452D09-D7A4-4669-8E3F-364988741351}"/>
              </a:ext>
            </a:extLst>
          </p:cNvPr>
          <p:cNvSpPr>
            <a:spLocks noGrp="1"/>
          </p:cNvSpPr>
          <p:nvPr>
            <p:ph sz="quarter" idx="13"/>
          </p:nvPr>
        </p:nvSpPr>
        <p:spPr>
          <a:xfrm>
            <a:off x="320040" y="1280160"/>
            <a:ext cx="115214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8109E232-A63C-468A-81CF-7B34376412B3}"/>
              </a:ext>
            </a:extLst>
          </p:cNvPr>
          <p:cNvSpPr>
            <a:spLocks noGrp="1"/>
          </p:cNvSpPr>
          <p:nvPr>
            <p:ph type="title" hasCustomPrompt="1"/>
          </p:nvPr>
        </p:nvSpPr>
        <p:spPr/>
        <p:txBody>
          <a:bodyPr/>
          <a:lstStyle>
            <a:lvl1pPr>
              <a:defRPr/>
            </a:lvl1pPr>
          </a:lstStyle>
          <a:p>
            <a:r>
              <a:rPr lang="en-US" dirty="0"/>
              <a:t>Slide title, </a:t>
            </a:r>
            <a:r>
              <a:rPr lang="en-US" dirty="0" err="1"/>
              <a:t>28pt</a:t>
            </a:r>
            <a:r>
              <a:rPr lang="en-US" dirty="0"/>
              <a:t> bold</a:t>
            </a:r>
            <a:endParaRPr lang="en-GB" dirty="0"/>
          </a:p>
        </p:txBody>
      </p:sp>
    </p:spTree>
    <p:extLst>
      <p:ext uri="{BB962C8B-B14F-4D97-AF65-F5344CB8AC3E}">
        <p14:creationId xmlns:p14="http://schemas.microsoft.com/office/powerpoint/2010/main" val="3052583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3464532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dirty="0"/>
              <a:t>©Jacobs 2024</a:t>
            </a:r>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chronos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a:extLst>
                <a:ext uri="{28A0092B-C50C-407E-A947-70E740481C1C}">
                  <a14:useLocalDpi xmlns:a14="http://schemas.microsoft.com/office/drawing/2010/main" val="0"/>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242456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333937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2"/>
              </a:rPr>
              <a:t>JacobsConnect &gt; Company &gt; Brand Central &gt; Document Templates &gt; Content &gt; Example PowerPoint Presentations &gt;</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101275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Document Templates &gt; Content &gt; PowerPoint Instructions</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90865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5166360"/>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
        <p:nvSpPr>
          <p:cNvPr id="2" name="Title 1">
            <a:extLst>
              <a:ext uri="{FF2B5EF4-FFF2-40B4-BE49-F238E27FC236}">
                <a16:creationId xmlns:a16="http://schemas.microsoft.com/office/drawing/2014/main" id="{5E96DFAF-9245-4265-A047-204714CAFF31}"/>
              </a:ext>
            </a:extLst>
          </p:cNvPr>
          <p:cNvSpPr>
            <a:spLocks noGrp="1"/>
          </p:cNvSpPr>
          <p:nvPr>
            <p:ph type="title" hasCustomPrompt="1"/>
          </p:nvPr>
        </p:nvSpPr>
        <p:spPr/>
        <p:txBody>
          <a:bodyPr/>
          <a:lstStyle>
            <a:lvl1pPr>
              <a:defRPr/>
            </a:lvl1pPr>
          </a:lstStyle>
          <a:p>
            <a:r>
              <a:rPr lang="en-US" dirty="0"/>
              <a:t>Section/divider title, </a:t>
            </a:r>
            <a:r>
              <a:rPr lang="en-US" dirty="0" err="1"/>
              <a:t>42pt</a:t>
            </a:r>
            <a:r>
              <a:rPr lang="en-US" dirty="0"/>
              <a:t> bold,</a:t>
            </a:r>
            <a:br>
              <a:rPr lang="en-US" dirty="0"/>
            </a:br>
            <a:r>
              <a:rPr lang="en-US" dirty="0"/>
              <a:t>two line limit</a:t>
            </a:r>
            <a:endParaRPr lang="en-GB" dirty="0"/>
          </a:p>
        </p:txBody>
      </p:sp>
    </p:spTree>
    <p:extLst>
      <p:ext uri="{BB962C8B-B14F-4D97-AF65-F5344CB8AC3E}">
        <p14:creationId xmlns:p14="http://schemas.microsoft.com/office/powerpoint/2010/main" val="550915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p>
            <a:r>
              <a:rPr lang="en-AU" dirty="0"/>
              <a:t>©Jacobs 2024</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39244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hyperlink" Target="https://www.instagram.com/jacobsconnects/" TargetMode="External"/><Relationship Id="rId3" Type="http://schemas.openxmlformats.org/officeDocument/2006/relationships/slideLayout" Target="../slideLayouts/slideLayout77.xml"/><Relationship Id="rId7" Type="http://schemas.openxmlformats.org/officeDocument/2006/relationships/image" Target="NULL"/><Relationship Id="rId12" Type="http://schemas.openxmlformats.org/officeDocument/2006/relationships/hyperlink" Target="https://www.youtube.com/user/jacobsworldwide" TargetMode="Externa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3.xml"/><Relationship Id="rId11" Type="http://schemas.openxmlformats.org/officeDocument/2006/relationships/hyperlink" Target="https://www.linkedin.com/company/jacobs/" TargetMode="External"/><Relationship Id="rId5" Type="http://schemas.openxmlformats.org/officeDocument/2006/relationships/slideLayout" Target="../slideLayouts/slideLayout79.xml"/><Relationship Id="rId10" Type="http://schemas.openxmlformats.org/officeDocument/2006/relationships/hyperlink" Target="https://twitter.com/JacobsConnects" TargetMode="External"/><Relationship Id="rId4" Type="http://schemas.openxmlformats.org/officeDocument/2006/relationships/slideLayout" Target="../slideLayouts/slideLayout78.xml"/><Relationship Id="rId9" Type="http://schemas.openxmlformats.org/officeDocument/2006/relationships/hyperlink" Target="https://www.facebook.com/JacobsConnects/"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hyperlink" Target="https://twitter.com/JacobsConnects" TargetMode="External"/><Relationship Id="rId3" Type="http://schemas.openxmlformats.org/officeDocument/2006/relationships/slideLayout" Target="../slideLayouts/slideLayout82.xml"/><Relationship Id="rId7" Type="http://schemas.openxmlformats.org/officeDocument/2006/relationships/theme" Target="../theme/theme14.xml"/><Relationship Id="rId12" Type="http://schemas.openxmlformats.org/officeDocument/2006/relationships/hyperlink" Target="https://www.linkedin.com/company/jacobs/" TargetMode="Externa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hyperlink" Target="https://www.youtube.com/user/jacobsworldwide" TargetMode="External"/><Relationship Id="rId5" Type="http://schemas.openxmlformats.org/officeDocument/2006/relationships/slideLayout" Target="../slideLayouts/slideLayout84.xml"/><Relationship Id="rId10" Type="http://schemas.openxmlformats.org/officeDocument/2006/relationships/hyperlink" Target="https://www.instagram.com/jacobsconnects/" TargetMode="External"/><Relationship Id="rId4" Type="http://schemas.openxmlformats.org/officeDocument/2006/relationships/slideLayout" Target="../slideLayouts/slideLayout83.xml"/><Relationship Id="rId9" Type="http://schemas.openxmlformats.org/officeDocument/2006/relationships/hyperlink" Target="https://www.facebook.com/JacobsConnects/"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5.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8.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99FEB-ABB4-44E4-86E7-C86D8947715B}"/>
              </a:ext>
            </a:extLst>
          </p:cNvPr>
          <p:cNvSpPr>
            <a:spLocks noGrp="1"/>
          </p:cNvSpPr>
          <p:nvPr>
            <p:ph type="title"/>
          </p:nvPr>
        </p:nvSpPr>
        <p:spPr>
          <a:xfrm>
            <a:off x="640080" y="3429317"/>
            <a:ext cx="7693215" cy="1325563"/>
          </a:xfrm>
          <a:prstGeom prst="rect">
            <a:avLst/>
          </a:prstGeom>
        </p:spPr>
        <p:txBody>
          <a:bodyPr vert="horz" lIns="0" tIns="0" rIns="0" bIns="0" rtlCol="0" anchor="b" anchorCtr="0">
            <a:noAutofit/>
          </a:bodyPr>
          <a:lstStyle/>
          <a:p>
            <a:r>
              <a:rPr lang="en-US" dirty="0"/>
              <a:t>Section/divider title, </a:t>
            </a:r>
            <a:r>
              <a:rPr lang="en-US" dirty="0" err="1"/>
              <a:t>42pt</a:t>
            </a:r>
            <a:r>
              <a:rPr lang="en-US" dirty="0"/>
              <a:t> bold,</a:t>
            </a:r>
            <a:br>
              <a:rPr lang="en-US" dirty="0"/>
            </a:br>
            <a:r>
              <a:rPr lang="en-US" dirty="0"/>
              <a:t>two line limit</a:t>
            </a:r>
          </a:p>
        </p:txBody>
      </p:sp>
      <p:sp>
        <p:nvSpPr>
          <p:cNvPr id="3" name="Text Placeholder 2">
            <a:extLst>
              <a:ext uri="{FF2B5EF4-FFF2-40B4-BE49-F238E27FC236}">
                <a16:creationId xmlns:a16="http://schemas.microsoft.com/office/drawing/2014/main" id="{C9350D6F-68AA-4C4A-95C3-1A437711A81B}"/>
              </a:ext>
            </a:extLst>
          </p:cNvPr>
          <p:cNvSpPr>
            <a:spLocks noGrp="1"/>
          </p:cNvSpPr>
          <p:nvPr>
            <p:ph type="body" idx="1"/>
          </p:nvPr>
        </p:nvSpPr>
        <p:spPr>
          <a:xfrm>
            <a:off x="640080" y="5168580"/>
            <a:ext cx="7693215" cy="914400"/>
          </a:xfrm>
          <a:prstGeom prst="rect">
            <a:avLst/>
          </a:prstGeom>
        </p:spPr>
        <p:txBody>
          <a:bodyPr vert="horz" lIns="0" tIns="0" rIns="0" bIns="0" rtlCol="0">
            <a:noAutofit/>
          </a:bodyPr>
          <a:lstStyle/>
          <a:p>
            <a:pPr lvl="0"/>
            <a:r>
              <a:rPr lang="pl-PL" dirty="0" err="1"/>
              <a:t>Other</a:t>
            </a:r>
            <a:r>
              <a:rPr lang="pl-PL" dirty="0"/>
              <a:t> </a:t>
            </a:r>
            <a:r>
              <a:rPr lang="pl-PL" dirty="0" err="1"/>
              <a:t>information</a:t>
            </a:r>
            <a:r>
              <a:rPr lang="pl-PL" dirty="0"/>
              <a:t>, </a:t>
            </a:r>
            <a:r>
              <a:rPr lang="pl-PL" dirty="0" err="1"/>
              <a:t>24pt</a:t>
            </a:r>
            <a:endParaRPr lang="en-US" dirty="0"/>
          </a:p>
        </p:txBody>
      </p:sp>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lang="en-GB" sz="4200" b="1" kern="1200" dirty="0">
          <a:solidFill>
            <a:schemeClr val="tx1"/>
          </a:solidFill>
          <a:latin typeface="Jacobs Chronos" panose="010B0603030503030204" pitchFamily="34" charset="0"/>
          <a:ea typeface="+mj-ea"/>
          <a:cs typeface="Jacobs Chronos" panose="010B0603030503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Jacobs Chronos" panose="010B0603030503030204" pitchFamily="34" charset="0"/>
          <a:ea typeface="+mn-ea"/>
          <a:cs typeface="Jacobs Chronos" panose="010B060303050303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Jacobs Chronos" panose="010B0603030503030204" pitchFamily="34" charset="0"/>
          <a:ea typeface="+mn-ea"/>
          <a:cs typeface="Jacobs Chronos" panose="010B0603030503030204" pitchFamily="34" charset="0"/>
        </a:defRPr>
      </a:lvl2pPr>
      <a:lvl3pPr marL="0" indent="0" algn="l"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Jacobs Chronos" panose="010B0603030503030204" pitchFamily="34" charset="0"/>
          <a:ea typeface="+mn-ea"/>
          <a:cs typeface="Jacobs Chronos" panose="010B0603030503030204" pitchFamily="34" charset="0"/>
        </a:defRPr>
      </a:lvl3pPr>
      <a:lvl4pPr marL="0" indent="0" algn="l"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Jacobs Chronos" panose="010B0603030503030204" pitchFamily="34" charset="0"/>
          <a:ea typeface="+mn-ea"/>
          <a:cs typeface="Jacobs Chronos" panose="010B0603030503030204" pitchFamily="34" charset="0"/>
        </a:defRPr>
      </a:lvl4pPr>
      <a:lvl5pPr marL="0" indent="0" algn="l" defTabSz="914400" rtl="0" eaLnBrk="1" latinLnBrk="0" hangingPunct="1">
        <a:lnSpc>
          <a:spcPct val="90000"/>
        </a:lnSpc>
        <a:spcBef>
          <a:spcPts val="1000"/>
        </a:spcBef>
        <a:buFont typeface="Arial" panose="020B0604020202020204" pitchFamily="34" charset="0"/>
        <a:buNone/>
        <a:defRPr lang="en-GB" sz="2400" kern="1200" dirty="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550916321"/>
      </p:ext>
    </p:extLst>
  </p:cSld>
  <p:clrMap bg1="lt1" tx1="dk1" bg2="lt2" tx2="dk2" accent1="accent1" accent2="accent2" accent3="accent3" accent4="accent4" accent5="accent5" accent6="accent6" hlink="hlink" folHlink="folHlink"/>
  <p:sldLayoutIdLst>
    <p:sldLayoutId id="2147483806"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4936" y="6148898"/>
            <a:ext cx="3177834" cy="370617"/>
          </a:xfrm>
          <a:prstGeom prst="rect">
            <a:avLst/>
          </a:prstGeom>
        </p:spPr>
      </p:pic>
      <p:grpSp>
        <p:nvGrpSpPr>
          <p:cNvPr id="9" name="Group 8">
            <a:extLst>
              <a:ext uri="{FF2B5EF4-FFF2-40B4-BE49-F238E27FC236}">
                <a16:creationId xmlns:a16="http://schemas.microsoft.com/office/drawing/2014/main" id="{DBA3A588-0B44-4E37-AFEE-39C4025CC815}"/>
              </a:ext>
            </a:extLst>
          </p:cNvPr>
          <p:cNvGrpSpPr/>
          <p:nvPr userDrawn="1"/>
        </p:nvGrpSpPr>
        <p:grpSpPr>
          <a:xfrm>
            <a:off x="9587620" y="6211901"/>
            <a:ext cx="2106540" cy="244610"/>
            <a:chOff x="7456750" y="5816160"/>
            <a:chExt cx="4101865" cy="523656"/>
          </a:xfrm>
        </p:grpSpPr>
        <p:pic>
          <p:nvPicPr>
            <p:cNvPr id="12" name="Picture 11">
              <a:hlinkClick r:id="rId8"/>
              <a:extLst>
                <a:ext uri="{FF2B5EF4-FFF2-40B4-BE49-F238E27FC236}">
                  <a16:creationId xmlns:a16="http://schemas.microsoft.com/office/drawing/2014/main" id="{1271B511-7453-4BD2-90BF-4667740059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56750" y="5911553"/>
              <a:ext cx="428262" cy="428263"/>
            </a:xfrm>
            <a:prstGeom prst="rect">
              <a:avLst/>
            </a:prstGeom>
          </p:spPr>
        </p:pic>
        <p:pic>
          <p:nvPicPr>
            <p:cNvPr id="13" name="Picture 12">
              <a:hlinkClick r:id="rId9"/>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5537" t="13310" r="21972" b="13201"/>
            <a:stretch/>
          </p:blipFill>
          <p:spPr>
            <a:xfrm>
              <a:off x="10178230" y="5816160"/>
              <a:ext cx="374041" cy="523656"/>
            </a:xfrm>
            <a:prstGeom prst="rect">
              <a:avLst/>
            </a:prstGeom>
          </p:spPr>
        </p:pic>
        <p:pic>
          <p:nvPicPr>
            <p:cNvPr id="14" name="Picture 13">
              <a:hlinkClick r:id="rId10"/>
              <a:extLst>
                <a:ext uri="{FF2B5EF4-FFF2-40B4-BE49-F238E27FC236}">
                  <a16:creationId xmlns:a16="http://schemas.microsoft.com/office/drawing/2014/main" id="{723CF156-ED6A-44CD-A0D6-F21D1E506CD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37952" y="5899248"/>
              <a:ext cx="527617" cy="428560"/>
            </a:xfrm>
            <a:prstGeom prst="rect">
              <a:avLst/>
            </a:prstGeom>
          </p:spPr>
        </p:pic>
        <p:pic>
          <p:nvPicPr>
            <p:cNvPr id="15" name="Picture 14">
              <a:hlinkClick r:id="rId11"/>
              <a:extLst>
                <a:ext uri="{FF2B5EF4-FFF2-40B4-BE49-F238E27FC236}">
                  <a16:creationId xmlns:a16="http://schemas.microsoft.com/office/drawing/2014/main" id="{3EA1D2B5-F841-4730-BA18-15FFB498B647}"/>
                </a:ext>
              </a:extLst>
            </p:cNvPr>
            <p:cNvPicPr>
              <a:picLocks noChangeAspect="1"/>
            </p:cNvPicPr>
            <p:nvPr userDrawn="1"/>
          </p:nvPicPr>
          <p:blipFill rotWithShape="1">
            <a:blip cstate="print">
              <a:extLst>
                <a:ext uri="{28A0092B-C50C-407E-A947-70E740481C1C}">
                  <a14:useLocalDpi xmlns:a14="http://schemas.microsoft.com/office/drawing/2010/main" val="0"/>
                </a:ext>
              </a:extLst>
            </a:blip>
            <a:srcRect l="17602" t="17667" r="15208" b="16821"/>
            <a:stretch/>
          </p:blipFill>
          <p:spPr>
            <a:xfrm>
              <a:off x="8297674" y="5822041"/>
              <a:ext cx="527617" cy="514425"/>
            </a:xfrm>
            <a:prstGeom prst="rect">
              <a:avLst/>
            </a:prstGeom>
          </p:spPr>
        </p:pic>
        <p:pic>
          <p:nvPicPr>
            <p:cNvPr id="16" name="Picture 15">
              <a:hlinkClick r:id="rId12"/>
              <a:extLst>
                <a:ext uri="{FF2B5EF4-FFF2-40B4-BE49-F238E27FC236}">
                  <a16:creationId xmlns:a16="http://schemas.microsoft.com/office/drawing/2014/main" id="{5597E482-64AD-46FE-9924-4E07B1A29C62}"/>
                </a:ext>
              </a:extLst>
            </p:cNvPr>
            <p:cNvPicPr>
              <a:picLocks noChangeAspect="1"/>
            </p:cNvPicPr>
            <p:nvPr userDrawn="1"/>
          </p:nvPicPr>
          <p:blipFill rotWithShape="1">
            <a:blip cstate="print">
              <a:extLst>
                <a:ext uri="{28A0092B-C50C-407E-A947-70E740481C1C}">
                  <a14:useLocalDpi xmlns:a14="http://schemas.microsoft.com/office/drawing/2010/main" val="0"/>
                </a:ext>
              </a:extLst>
            </a:blip>
            <a:srcRect t="15082" b="14257"/>
            <a:stretch/>
          </p:blipFill>
          <p:spPr>
            <a:xfrm>
              <a:off x="10964936" y="5899246"/>
              <a:ext cx="593679" cy="440569"/>
            </a:xfrm>
            <a:prstGeom prst="rect">
              <a:avLst/>
            </a:prstGeom>
          </p:spPr>
        </p:pic>
      </p:grpSp>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EF1EC7-8630-49BF-BBF7-D89904BC5987}"/>
              </a:ext>
            </a:extLst>
          </p:cNvPr>
          <p:cNvSpPr/>
          <p:nvPr userDrawn="1"/>
        </p:nvSpPr>
        <p:spPr>
          <a:xfrm>
            <a:off x="-1"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L-Shape 10">
            <a:extLst>
              <a:ext uri="{FF2B5EF4-FFF2-40B4-BE49-F238E27FC236}">
                <a16:creationId xmlns:a16="http://schemas.microsoft.com/office/drawing/2014/main" id="{F827CBB8-4045-4259-BF45-83C00C792718}"/>
              </a:ext>
            </a:extLst>
          </p:cNvPr>
          <p:cNvSpPr/>
          <p:nvPr userDrawn="1"/>
        </p:nvSpPr>
        <p:spPr>
          <a:xfrm rot="10800000">
            <a:off x="0" y="5942975"/>
            <a:ext cx="923617" cy="923617"/>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a:extLst>
              <a:ext uri="{FF2B5EF4-FFF2-40B4-BE49-F238E27FC236}">
                <a16:creationId xmlns:a16="http://schemas.microsoft.com/office/drawing/2014/main" id="{D241287D-4BD2-49EC-B4CC-63D31EB8AEE3}"/>
              </a:ext>
            </a:extLst>
          </p:cNvPr>
          <p:cNvGrpSpPr/>
          <p:nvPr userDrawn="1"/>
        </p:nvGrpSpPr>
        <p:grpSpPr>
          <a:xfrm>
            <a:off x="1586379" y="6306850"/>
            <a:ext cx="2055817" cy="240540"/>
            <a:chOff x="1586379" y="6136031"/>
            <a:chExt cx="3515754" cy="411359"/>
          </a:xfrm>
        </p:grpSpPr>
        <p:pic>
          <p:nvPicPr>
            <p:cNvPr id="16" name="Picture 15">
              <a:hlinkClick r:id="rId8"/>
              <a:extLst>
                <a:ext uri="{FF2B5EF4-FFF2-40B4-BE49-F238E27FC236}">
                  <a16:creationId xmlns:a16="http://schemas.microsoft.com/office/drawing/2014/main" id="{BF52E14A-E728-40CF-8424-17054B116B1F}"/>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026841" y="6150971"/>
              <a:ext cx="474898" cy="385741"/>
            </a:xfrm>
            <a:prstGeom prst="rect">
              <a:avLst/>
            </a:prstGeom>
          </p:spPr>
        </p:pic>
        <p:pic>
          <p:nvPicPr>
            <p:cNvPr id="17" name="Picture 16">
              <a:hlinkClick r:id="rId9"/>
              <a:extLst>
                <a:ext uri="{FF2B5EF4-FFF2-40B4-BE49-F238E27FC236}">
                  <a16:creationId xmlns:a16="http://schemas.microsoft.com/office/drawing/2014/main" id="{1204DEA2-6DEC-46E9-9B2D-E62EFA7F2825}"/>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839533" y="6140293"/>
              <a:ext cx="405784" cy="407097"/>
            </a:xfrm>
            <a:prstGeom prst="rect">
              <a:avLst/>
            </a:prstGeom>
          </p:spPr>
        </p:pic>
        <p:pic>
          <p:nvPicPr>
            <p:cNvPr id="18" name="Picture 17">
              <a:hlinkClick r:id="rId10"/>
              <a:extLst>
                <a:ext uri="{FF2B5EF4-FFF2-40B4-BE49-F238E27FC236}">
                  <a16:creationId xmlns:a16="http://schemas.microsoft.com/office/drawing/2014/main" id="{8B832B45-420D-4D7B-8C4D-72A3C4387DE6}"/>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1586379" y="6138417"/>
              <a:ext cx="405785" cy="405785"/>
            </a:xfrm>
            <a:prstGeom prst="rect">
              <a:avLst/>
            </a:prstGeom>
          </p:spPr>
        </p:pic>
        <p:pic>
          <p:nvPicPr>
            <p:cNvPr id="19" name="Picture 18">
              <a:hlinkClick r:id="rId11"/>
              <a:extLst>
                <a:ext uri="{FF2B5EF4-FFF2-40B4-BE49-F238E27FC236}">
                  <a16:creationId xmlns:a16="http://schemas.microsoft.com/office/drawing/2014/main" id="{78FF41E2-39FF-4B33-94C4-AE3636D08B6B}"/>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583115" y="6168337"/>
              <a:ext cx="519018" cy="363723"/>
            </a:xfrm>
            <a:prstGeom prst="rect">
              <a:avLst/>
            </a:prstGeom>
          </p:spPr>
        </p:pic>
        <p:pic>
          <p:nvPicPr>
            <p:cNvPr id="20" name="Picture 19">
              <a:hlinkClick r:id="rId12"/>
              <a:extLst>
                <a:ext uri="{FF2B5EF4-FFF2-40B4-BE49-F238E27FC236}">
                  <a16:creationId xmlns:a16="http://schemas.microsoft.com/office/drawing/2014/main" id="{BF9859EB-BC5E-4E79-B6D2-81EE3672C8D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2329957" y="6136031"/>
              <a:ext cx="359090" cy="354763"/>
            </a:xfrm>
            <a:prstGeom prst="rect">
              <a:avLst/>
            </a:prstGeom>
          </p:spPr>
        </p:pic>
      </p:grpSp>
      <p:pic>
        <p:nvPicPr>
          <p:cNvPr id="22" name="Picture 21">
            <a:extLst>
              <a:ext uri="{FF2B5EF4-FFF2-40B4-BE49-F238E27FC236}">
                <a16:creationId xmlns:a16="http://schemas.microsoft.com/office/drawing/2014/main" id="{D7EEAFDB-47F6-4253-962B-B892A0641257}"/>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9047772" y="6253732"/>
            <a:ext cx="2689640" cy="313681"/>
          </a:xfrm>
          <a:prstGeom prst="rect">
            <a:avLst/>
          </a:prstGeom>
        </p:spPr>
      </p:pic>
      <p:sp>
        <p:nvSpPr>
          <p:cNvPr id="24" name="Title Placeholder 23">
            <a:extLst>
              <a:ext uri="{FF2B5EF4-FFF2-40B4-BE49-F238E27FC236}">
                <a16:creationId xmlns:a16="http://schemas.microsoft.com/office/drawing/2014/main" id="{6DF10243-688E-4FEA-BE12-95EACB7F9A27}"/>
              </a:ext>
            </a:extLst>
          </p:cNvPr>
          <p:cNvSpPr>
            <a:spLocks noGrp="1"/>
          </p:cNvSpPr>
          <p:nvPr>
            <p:ph type="title"/>
          </p:nvPr>
        </p:nvSpPr>
        <p:spPr>
          <a:xfrm>
            <a:off x="1556181" y="2354574"/>
            <a:ext cx="10181231" cy="1325563"/>
          </a:xfrm>
          <a:prstGeom prst="rect">
            <a:avLst/>
          </a:prstGeom>
        </p:spPr>
        <p:txBody>
          <a:bodyPr vert="horz" lIns="0" tIns="0" rIns="0" bIns="0" rtlCol="0" anchor="b" anchorCtr="0">
            <a:normAutofit/>
          </a:bodyPr>
          <a:lstStyle/>
          <a:p>
            <a:r>
              <a:rPr lang="en-US" dirty="0"/>
              <a:t>Click to edit Master title style</a:t>
            </a:r>
            <a:endParaRPr lang="en-GB" dirty="0"/>
          </a:p>
        </p:txBody>
      </p:sp>
      <p:sp>
        <p:nvSpPr>
          <p:cNvPr id="25" name="Text Placeholder 24">
            <a:extLst>
              <a:ext uri="{FF2B5EF4-FFF2-40B4-BE49-F238E27FC236}">
                <a16:creationId xmlns:a16="http://schemas.microsoft.com/office/drawing/2014/main" id="{025B0298-F36B-4C7F-BA2F-2E210846A003}"/>
              </a:ext>
            </a:extLst>
          </p:cNvPr>
          <p:cNvSpPr>
            <a:spLocks noGrp="1"/>
          </p:cNvSpPr>
          <p:nvPr>
            <p:ph type="body" idx="1"/>
          </p:nvPr>
        </p:nvSpPr>
        <p:spPr>
          <a:xfrm>
            <a:off x="1556181" y="3977640"/>
            <a:ext cx="10181231" cy="994410"/>
          </a:xfrm>
          <a:prstGeom prst="rect">
            <a:avLst/>
          </a:prstGeom>
        </p:spPr>
        <p:txBody>
          <a:bodyPr vert="horz" lIns="0" tIns="0" rIns="0" bIns="0" rtlCol="0">
            <a:normAutofit/>
          </a:bodyPr>
          <a:lstStyle/>
          <a:p>
            <a:pPr lvl="0"/>
            <a:r>
              <a:rPr lang="pl-PL" dirty="0" err="1"/>
              <a:t>Other</a:t>
            </a:r>
            <a:r>
              <a:rPr lang="pl-PL" dirty="0"/>
              <a:t> </a:t>
            </a:r>
            <a:r>
              <a:rPr lang="pl-PL" dirty="0" err="1"/>
              <a:t>information</a:t>
            </a:r>
            <a:r>
              <a:rPr lang="pl-PL" dirty="0"/>
              <a:t>, 28 </a:t>
            </a:r>
            <a:r>
              <a:rPr lang="pl-PL" dirty="0" err="1"/>
              <a:t>pt</a:t>
            </a:r>
            <a:endParaRPr lang="en-GB" dirty="0"/>
          </a:p>
        </p:txBody>
      </p:sp>
    </p:spTree>
    <p:extLst>
      <p:ext uri="{BB962C8B-B14F-4D97-AF65-F5344CB8AC3E}">
        <p14:creationId xmlns:p14="http://schemas.microsoft.com/office/powerpoint/2010/main" val="23088984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14" r:id="rId6"/>
  </p:sldLayoutIdLst>
  <p:hf hdr="0" dt="0"/>
  <p:txStyles>
    <p:titleStyle>
      <a:lvl1pPr marL="0" indent="0" algn="l" defTabSz="914400" rtl="0" eaLnBrk="1" latinLnBrk="0" hangingPunct="1">
        <a:lnSpc>
          <a:spcPct val="90000"/>
        </a:lnSpc>
        <a:spcBef>
          <a:spcPts val="1000"/>
        </a:spcBef>
        <a:buFontTx/>
        <a:buNone/>
        <a:defRPr lang="en-GB" sz="4800" b="1" kern="1200" dirty="0">
          <a:solidFill>
            <a:schemeClr val="bg1"/>
          </a:solidFill>
          <a:latin typeface="Jacobs Chronos" panose="020B0603030503030204" pitchFamily="34" charset="0"/>
          <a:ea typeface="+mn-ea"/>
          <a:cs typeface="Jacobs Chronos" panose="020B0603030503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latin typeface="Jacobs Chronos" panose="020B0603030503030204" pitchFamily="34" charset="0"/>
          <a:ea typeface="+mn-ea"/>
          <a:cs typeface="Jacobs Chronos" panose="020B0603030503030204" pitchFamily="34" charset="0"/>
        </a:defRPr>
      </a:lvl1pPr>
      <a:lvl2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latin typeface="+mn-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latin typeface="+mn-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latin typeface="+mn-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GB" sz="28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91904902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a:t>
            </a:r>
            <a:r>
              <a:rPr lang="pl-PL" dirty="0"/>
              <a:t>2024</a:t>
            </a:r>
            <a:endParaRPr lang="en-AU"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815" r:id="rId1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t" anchorCtr="0">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280160"/>
            <a:ext cx="11521440" cy="484632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2024</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803"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EF4E59-CB8D-4D8A-B08E-16B7575659E0}"/>
              </a:ext>
            </a:extLst>
          </p:cNvPr>
          <p:cNvSpPr>
            <a:spLocks noGrp="1"/>
          </p:cNvSpPr>
          <p:nvPr>
            <p:ph type="subTitle" idx="1"/>
          </p:nvPr>
        </p:nvSpPr>
        <p:spPr>
          <a:xfrm>
            <a:off x="709930" y="4954089"/>
            <a:ext cx="7973695" cy="618271"/>
          </a:xfrm>
        </p:spPr>
        <p:txBody>
          <a:bodyPr>
            <a:noAutofit/>
          </a:bodyPr>
          <a:lstStyle/>
          <a:p>
            <a:r>
              <a:rPr lang="en-GB" sz="1400" dirty="0"/>
              <a:t>…</a:t>
            </a:r>
            <a:endParaRPr lang="cs-CZ" sz="1400" dirty="0"/>
          </a:p>
          <a:p>
            <a:r>
              <a:rPr lang="cs-CZ" sz="1400" dirty="0"/>
              <a:t>Jana Švábová Nezvalová</a:t>
            </a:r>
          </a:p>
          <a:p>
            <a:r>
              <a:rPr lang="cs-CZ" sz="1400" dirty="0"/>
              <a:t>Jednání zastupitelstva 20. 2. 2024</a:t>
            </a:r>
          </a:p>
          <a:p>
            <a:endParaRPr lang="en-GB" sz="1400" dirty="0"/>
          </a:p>
        </p:txBody>
      </p:sp>
      <p:sp>
        <p:nvSpPr>
          <p:cNvPr id="4" name="Title 3">
            <a:extLst>
              <a:ext uri="{FF2B5EF4-FFF2-40B4-BE49-F238E27FC236}">
                <a16:creationId xmlns:a16="http://schemas.microsoft.com/office/drawing/2014/main" id="{9DA50CD3-CFC2-4B40-94DC-0EC0924917D7}"/>
              </a:ext>
            </a:extLst>
          </p:cNvPr>
          <p:cNvSpPr>
            <a:spLocks noGrp="1"/>
          </p:cNvSpPr>
          <p:nvPr>
            <p:ph type="title"/>
          </p:nvPr>
        </p:nvSpPr>
        <p:spPr>
          <a:xfrm>
            <a:off x="523721" y="1565345"/>
            <a:ext cx="10701196" cy="2981502"/>
          </a:xfrm>
        </p:spPr>
        <p:txBody>
          <a:bodyPr>
            <a:normAutofit fontScale="90000"/>
          </a:bodyPr>
          <a:lstStyle/>
          <a:p>
            <a:br>
              <a:rPr lang="pl-PL" dirty="0"/>
            </a:br>
            <a:r>
              <a:rPr lang="en-GB" sz="4000" dirty="0"/>
              <a:t>VYHODNOCENÍ VLIVŮ </a:t>
            </a:r>
            <a:r>
              <a:rPr lang="pl-PL" sz="4000" dirty="0"/>
              <a:t>ZMĚN ÚP LIBEREC</a:t>
            </a:r>
            <a:br>
              <a:rPr lang="pl-PL" sz="4000" dirty="0"/>
            </a:br>
            <a:r>
              <a:rPr lang="cs-CZ" sz="4000" dirty="0"/>
              <a:t>NA</a:t>
            </a:r>
            <a:r>
              <a:rPr lang="en-GB" sz="4000" dirty="0"/>
              <a:t> UDRŽITELNÝ ROZVOJ ÚZEMÍ</a:t>
            </a:r>
            <a:br>
              <a:rPr lang="cs-CZ" sz="4000" dirty="0"/>
            </a:br>
            <a:br>
              <a:rPr lang="cs-CZ" sz="4000" dirty="0"/>
            </a:br>
            <a:r>
              <a:rPr lang="cs-CZ" sz="4000" dirty="0"/>
              <a:t>	</a:t>
            </a:r>
            <a:r>
              <a:rPr lang="cs-CZ" sz="3600" dirty="0"/>
              <a:t>- Z1_L LANOVÁ DRÁHA NA JEŠTĚD</a:t>
            </a:r>
            <a:br>
              <a:rPr lang="cs-CZ" sz="3600" dirty="0"/>
            </a:br>
            <a:r>
              <a:rPr lang="cs-CZ" sz="3600" dirty="0"/>
              <a:t>	- Z1_D ROZVOJ AREÁLU JEŠTĚD</a:t>
            </a:r>
            <a:br>
              <a:rPr lang="cs-CZ" sz="3600" dirty="0"/>
            </a:br>
            <a:br>
              <a:rPr lang="cs-CZ" dirty="0"/>
            </a:br>
            <a:endParaRPr lang="en-GB" dirty="0"/>
          </a:p>
        </p:txBody>
      </p:sp>
      <p:pic>
        <p:nvPicPr>
          <p:cNvPr id="5" name="Picture 4">
            <a:extLst>
              <a:ext uri="{FF2B5EF4-FFF2-40B4-BE49-F238E27FC236}">
                <a16:creationId xmlns:a16="http://schemas.microsoft.com/office/drawing/2014/main" id="{3510A9F4-17F3-4455-84A5-68B8C6AB5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 y="584603"/>
            <a:ext cx="4917440" cy="573500"/>
          </a:xfrm>
          <a:prstGeom prst="rect">
            <a:avLst/>
          </a:prstGeom>
        </p:spPr>
      </p:pic>
    </p:spTree>
    <p:extLst>
      <p:ext uri="{BB962C8B-B14F-4D97-AF65-F5344CB8AC3E}">
        <p14:creationId xmlns:p14="http://schemas.microsoft.com/office/powerpoint/2010/main" val="325653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2E37-598F-E58E-7EF7-96DCE1D03BF4}"/>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90D991-6EA8-3932-EF67-1352F9E3214B}"/>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8B6A972A-9B08-DFFB-32F9-BEB7CF8CC155}"/>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14" name="Obdélník 13">
            <a:extLst>
              <a:ext uri="{FF2B5EF4-FFF2-40B4-BE49-F238E27FC236}">
                <a16:creationId xmlns:a16="http://schemas.microsoft.com/office/drawing/2014/main" id="{31F49020-6450-15AB-EFF7-E105006446A0}"/>
              </a:ext>
            </a:extLst>
          </p:cNvPr>
          <p:cNvSpPr/>
          <p:nvPr/>
        </p:nvSpPr>
        <p:spPr>
          <a:xfrm>
            <a:off x="320040" y="1003766"/>
            <a:ext cx="11026726" cy="5678478"/>
          </a:xfrm>
          <a:prstGeom prst="rect">
            <a:avLst/>
          </a:prstGeom>
          <a:solidFill>
            <a:schemeClr val="bg1"/>
          </a:solidFill>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Zábor PUPFL</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Kácení Lesa</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Zásahy do půdního profilu – ztráta půdy, eroze</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Zásahy do skalních výchozů</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biotopů zvláště chráněných druhů</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prvků ÚSES nadregionální i místní úroveň</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migračně významného území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ochranných pásem vodních zdrojů I. a II., zásah do pramenišť</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předmětu ochrany PP Ještěd</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skalních výchozů</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Ovlivnění krajinného rázu – dotčený krajinný prostor - spolupůsobení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Hluk – bezprostřední okolí ploch</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Vizuální působení - dotčený krajinný prostor – NKP – kulturní dominanta, spolupůsobení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Retenční schopnost území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Mikroklimatické charakteristiky – zvýšení teplot povrchů, výpar atd.</a:t>
            </a:r>
          </a:p>
          <a:p>
            <a:pPr algn="just">
              <a:spcBef>
                <a:spcPts val="600"/>
              </a:spcBef>
            </a:pPr>
            <a:endParaRPr lang="cs-CZ" sz="1800" dirty="0">
              <a:latin typeface="Arial" panose="020B0604020202020204" pitchFamily="34" charset="0"/>
              <a:ea typeface="Arial" panose="020B060402020202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DCF38AA1-1738-184F-AD08-4FB9E3751AEA}"/>
              </a:ext>
            </a:extLst>
          </p:cNvPr>
          <p:cNvSpPr txBox="1">
            <a:spLocks noChangeArrowheads="1"/>
          </p:cNvSpPr>
          <p:nvPr/>
        </p:nvSpPr>
        <p:spPr bwMode="auto">
          <a:xfrm>
            <a:off x="235199" y="572192"/>
            <a:ext cx="3371779"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dirty="0">
                <a:solidFill>
                  <a:srgbClr val="000099"/>
                </a:solidFill>
                <a:latin typeface="Arial Black" pitchFamily="34" charset="0"/>
              </a:rPr>
              <a:t>Potenciální střety</a:t>
            </a:r>
            <a:endParaRPr lang="cs-CZ" altLang="cs-CZ" dirty="0">
              <a:solidFill>
                <a:srgbClr val="000099"/>
              </a:solidFill>
              <a:latin typeface="Times New Roman" pitchFamily="18" charset="0"/>
            </a:endParaRPr>
          </a:p>
        </p:txBody>
      </p:sp>
      <p:sp>
        <p:nvSpPr>
          <p:cNvPr id="7" name="TextovéPole 6">
            <a:extLst>
              <a:ext uri="{FF2B5EF4-FFF2-40B4-BE49-F238E27FC236}">
                <a16:creationId xmlns:a16="http://schemas.microsoft.com/office/drawing/2014/main" id="{FAFCB0A5-A64E-378B-B1B1-86963DF3B35E}"/>
              </a:ext>
            </a:extLst>
          </p:cNvPr>
          <p:cNvSpPr txBox="1"/>
          <p:nvPr/>
        </p:nvSpPr>
        <p:spPr>
          <a:xfrm>
            <a:off x="235199" y="145717"/>
            <a:ext cx="6094428"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Z1_D ROZVOJ LYŽAŘSKÉHO AREÁLU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409642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6C5B9-A62A-80A1-BE7C-1239F43AEB2D}"/>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4B6DA10-71E6-6FD8-432A-CEB467389572}"/>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212053AB-EAF2-E7CF-9EBF-0BC2F599A339}"/>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8" name="Text Box 2">
            <a:extLst>
              <a:ext uri="{FF2B5EF4-FFF2-40B4-BE49-F238E27FC236}">
                <a16:creationId xmlns:a16="http://schemas.microsoft.com/office/drawing/2014/main" id="{1C21F877-BEB2-A65D-A786-874EA70C6F89}"/>
              </a:ext>
            </a:extLst>
          </p:cNvPr>
          <p:cNvSpPr txBox="1">
            <a:spLocks noChangeArrowheads="1"/>
          </p:cNvSpPr>
          <p:nvPr/>
        </p:nvSpPr>
        <p:spPr bwMode="auto">
          <a:xfrm>
            <a:off x="350520" y="698344"/>
            <a:ext cx="11859613"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dirty="0">
                <a:solidFill>
                  <a:srgbClr val="000099"/>
                </a:solidFill>
                <a:latin typeface="Arial Black" pitchFamily="34" charset="0"/>
              </a:rPr>
              <a:t>SHRNUTÍ </a:t>
            </a:r>
            <a:endParaRPr lang="cs-CZ" altLang="cs-CZ" dirty="0">
              <a:solidFill>
                <a:srgbClr val="000099"/>
              </a:solidFill>
              <a:latin typeface="Times New Roman" pitchFamily="18" charset="0"/>
            </a:endParaRPr>
          </a:p>
        </p:txBody>
      </p:sp>
      <p:sp>
        <p:nvSpPr>
          <p:cNvPr id="9" name="Obdélník 8">
            <a:extLst>
              <a:ext uri="{FF2B5EF4-FFF2-40B4-BE49-F238E27FC236}">
                <a16:creationId xmlns:a16="http://schemas.microsoft.com/office/drawing/2014/main" id="{368A0103-A2D6-477B-90CA-5ED65047018F}"/>
              </a:ext>
            </a:extLst>
          </p:cNvPr>
          <p:cNvSpPr/>
          <p:nvPr/>
        </p:nvSpPr>
        <p:spPr>
          <a:xfrm>
            <a:off x="519606" y="1417031"/>
            <a:ext cx="11521440" cy="5493812"/>
          </a:xfrm>
          <a:prstGeom prst="rect">
            <a:avLst/>
          </a:prstGeom>
        </p:spPr>
        <p:txBody>
          <a:bodyPr wrap="square">
            <a:spAutoFit/>
          </a:bodyPr>
          <a:lstStyle/>
          <a:p>
            <a:pPr algn="just">
              <a:spcBef>
                <a:spcPts val="600"/>
              </a:spcBef>
            </a:pPr>
            <a:r>
              <a:rPr lang="cs-CZ" sz="1600" b="1" dirty="0"/>
              <a:t>Klíčové vlivy</a:t>
            </a:r>
            <a:r>
              <a:rPr lang="cs-CZ" sz="1600" dirty="0"/>
              <a:t>:</a:t>
            </a:r>
          </a:p>
          <a:p>
            <a:pPr algn="just">
              <a:spcBef>
                <a:spcPts val="600"/>
              </a:spcBef>
            </a:pPr>
            <a:r>
              <a:rPr lang="cs-CZ" sz="1600" b="1" dirty="0">
                <a:latin typeface="Arial" panose="020B0604020202020204" pitchFamily="34" charset="0"/>
                <a:cs typeface="Arial" panose="020B0604020202020204" pitchFamily="34" charset="0"/>
              </a:rPr>
              <a:t>+2 K obyvatelstvo </a:t>
            </a:r>
            <a:r>
              <a:rPr lang="cs-CZ" sz="1600" dirty="0">
                <a:latin typeface="Arial" panose="020B0604020202020204" pitchFamily="34" charset="0"/>
                <a:cs typeface="Arial" panose="020B0604020202020204" pitchFamily="34" charset="0"/>
              </a:rPr>
              <a:t>(bezpečnost, rekreace, doprava);</a:t>
            </a:r>
          </a:p>
          <a:p>
            <a:pPr algn="just">
              <a:spcBef>
                <a:spcPts val="600"/>
              </a:spcBef>
            </a:pPr>
            <a:r>
              <a:rPr lang="cs-CZ" sz="1600" b="1" dirty="0">
                <a:latin typeface="Arial" panose="020B0604020202020204" pitchFamily="34" charset="0"/>
                <a:cs typeface="Arial" panose="020B0604020202020204" pitchFamily="34" charset="0"/>
              </a:rPr>
              <a:t>-1/+1 S hluk </a:t>
            </a:r>
            <a:r>
              <a:rPr lang="cs-CZ" sz="1600" dirty="0">
                <a:latin typeface="Arial" panose="020B0604020202020204" pitchFamily="34" charset="0"/>
                <a:cs typeface="Arial" panose="020B0604020202020204" pitchFamily="34" charset="0"/>
              </a:rPr>
              <a:t>(nové zdroje hluku, zkapacitnění parkování, přiblížení hlukově chráněným objektům);</a:t>
            </a:r>
          </a:p>
          <a:p>
            <a:pPr algn="just">
              <a:spcBef>
                <a:spcPts val="600"/>
              </a:spcBef>
            </a:pPr>
            <a:r>
              <a:rPr lang="cs-CZ" sz="1600" b="1" dirty="0">
                <a:latin typeface="Arial" panose="020B0604020202020204" pitchFamily="34" charset="0"/>
                <a:cs typeface="Arial" panose="020B0604020202020204" pitchFamily="34" charset="0"/>
              </a:rPr>
              <a:t>-2 S ekosystémy </a:t>
            </a:r>
            <a:r>
              <a:rPr lang="cs-CZ" sz="1600" dirty="0">
                <a:latin typeface="Arial" panose="020B0604020202020204" pitchFamily="34" charset="0"/>
                <a:cs typeface="Arial" panose="020B0604020202020204" pitchFamily="34" charset="0"/>
              </a:rPr>
              <a:t>(přímé zásahy do biotopů zvláště chráněných druhů, kácení, fragmentace krajiny, migrační překážky, rušení, změny krajinného pokryvu a abiotických podmínek ekosystémů,);</a:t>
            </a:r>
          </a:p>
          <a:p>
            <a:pPr algn="just">
              <a:spcBef>
                <a:spcPts val="600"/>
              </a:spcBef>
            </a:pPr>
            <a:r>
              <a:rPr lang="cs-CZ" sz="1600" b="1" dirty="0">
                <a:latin typeface="Arial" panose="020B0604020202020204" pitchFamily="34" charset="0"/>
                <a:cs typeface="Arial" panose="020B0604020202020204" pitchFamily="34" charset="0"/>
              </a:rPr>
              <a:t>-2 K PUPFL </a:t>
            </a:r>
            <a:r>
              <a:rPr lang="cs-CZ" sz="1600" dirty="0">
                <a:latin typeface="Arial" panose="020B0604020202020204" pitchFamily="34" charset="0"/>
                <a:cs typeface="Arial" panose="020B0604020202020204" pitchFamily="34" charset="0"/>
              </a:rPr>
              <a:t>(kácení, fragmentace lesa, terénní úpravy, ztráta půdy, ztráta vodohospodářské, rekreační a ochranné funkce lesa);</a:t>
            </a:r>
          </a:p>
          <a:p>
            <a:pPr algn="just">
              <a:spcBef>
                <a:spcPts val="600"/>
              </a:spcBef>
            </a:pPr>
            <a:r>
              <a:rPr lang="cs-CZ" sz="1600" b="1" dirty="0">
                <a:latin typeface="Arial" panose="020B0604020202020204" pitchFamily="34" charset="0"/>
                <a:cs typeface="Arial" panose="020B0604020202020204" pitchFamily="34" charset="0"/>
              </a:rPr>
              <a:t>-2 K vodní toky, vodní zdroje </a:t>
            </a:r>
            <a:r>
              <a:rPr lang="cs-CZ" sz="1600" dirty="0">
                <a:latin typeface="Arial" panose="020B0604020202020204" pitchFamily="34" charset="0"/>
                <a:cs typeface="Arial" panose="020B0604020202020204" pitchFamily="34" charset="0"/>
              </a:rPr>
              <a:t>(zásahy do ochranných pásem vodní zdrojů, zásahy do vodních toků a pramenišť – potenciál ztráty vody, zvýšení výparu, migrační překážky);</a:t>
            </a:r>
          </a:p>
          <a:p>
            <a:pPr algn="just">
              <a:spcBef>
                <a:spcPts val="600"/>
              </a:spcBef>
            </a:pPr>
            <a:r>
              <a:rPr lang="cs-CZ" sz="1600" dirty="0">
                <a:latin typeface="Arial" panose="020B0604020202020204" pitchFamily="34" charset="0"/>
                <a:cs typeface="Arial" panose="020B0604020202020204" pitchFamily="34" charset="0"/>
              </a:rPr>
              <a:t>-</a:t>
            </a:r>
            <a:r>
              <a:rPr lang="cs-CZ" sz="1600" b="1" dirty="0">
                <a:latin typeface="Arial" panose="020B0604020202020204" pitchFamily="34" charset="0"/>
                <a:cs typeface="Arial" panose="020B0604020202020204" pitchFamily="34" charset="0"/>
              </a:rPr>
              <a:t>1 S mikroklima </a:t>
            </a:r>
            <a:r>
              <a:rPr lang="cs-CZ" sz="1600" dirty="0">
                <a:latin typeface="Arial" panose="020B0604020202020204" pitchFamily="34" charset="0"/>
                <a:cs typeface="Arial" panose="020B0604020202020204" pitchFamily="34" charset="0"/>
              </a:rPr>
              <a:t>(retenční schopnost krajiny, výpar, prameniště, zvýšení teploty povrchů);</a:t>
            </a:r>
          </a:p>
          <a:p>
            <a:pPr algn="just">
              <a:spcBef>
                <a:spcPts val="600"/>
              </a:spcBef>
            </a:pPr>
            <a:r>
              <a:rPr lang="cs-CZ" sz="1600" b="1" dirty="0">
                <a:latin typeface="Arial" panose="020B0604020202020204" pitchFamily="34" charset="0"/>
                <a:cs typeface="Arial" panose="020B0604020202020204" pitchFamily="34" charset="0"/>
              </a:rPr>
              <a:t>-2 S / -1 K </a:t>
            </a:r>
            <a:r>
              <a:rPr lang="cs-CZ" sz="1600" dirty="0">
                <a:latin typeface="Arial" panose="020B0604020202020204" pitchFamily="34" charset="0"/>
                <a:cs typeface="Arial" panose="020B0604020202020204" pitchFamily="34" charset="0"/>
              </a:rPr>
              <a:t>krajinný ráz, NKP (vizuální spolupůsobení, rozsáhlé nové průseky a rozšíření stávajících tratí v pohledově exponovaném území s dosahem do velkých vzdáleností a dotčení kulturní a vizuální dominanty celé Liberecké kotliny, zásadní střet s předmětem ochrany přírodního parku);</a:t>
            </a:r>
          </a:p>
          <a:p>
            <a:pPr algn="just">
              <a:spcBef>
                <a:spcPts val="600"/>
              </a:spcBef>
            </a:pPr>
            <a:r>
              <a:rPr lang="cs-CZ" sz="1600" b="1" dirty="0">
                <a:latin typeface="Arial" panose="020B0604020202020204" pitchFamily="34" charset="0"/>
                <a:cs typeface="Arial" panose="020B0604020202020204" pitchFamily="34" charset="0"/>
              </a:rPr>
              <a:t>-2 S sídla a urbanizace </a:t>
            </a:r>
            <a:r>
              <a:rPr lang="cs-CZ" sz="1600" dirty="0">
                <a:latin typeface="Arial" panose="020B0604020202020204" pitchFamily="34" charset="0"/>
                <a:cs typeface="Arial" panose="020B0604020202020204" pitchFamily="34" charset="0"/>
              </a:rPr>
              <a:t>(zábor volné krajiny v konfliktní poloze a střetu s limity využití území a principy územního plánování</a:t>
            </a:r>
          </a:p>
          <a:p>
            <a:pPr algn="just">
              <a:spcBef>
                <a:spcPts val="600"/>
              </a:spcBef>
            </a:pPr>
            <a:endParaRPr lang="cs-CZ" sz="1600" b="1" dirty="0">
              <a:effectLst/>
              <a:latin typeface="Arial" panose="020B0604020202020204" pitchFamily="34" charset="0"/>
              <a:ea typeface="Arial" panose="020B0604020202020204" pitchFamily="34" charset="0"/>
              <a:cs typeface="Times New Roman" panose="02020603050405020304" pitchFamily="18" charset="0"/>
            </a:endParaRPr>
          </a:p>
          <a:p>
            <a:pPr algn="just">
              <a:spcBef>
                <a:spcPts val="600"/>
              </a:spcBef>
            </a:pPr>
            <a:r>
              <a:rPr lang="cs-CZ" sz="2000" b="1" dirty="0">
                <a:effectLst/>
                <a:latin typeface="Arial" panose="020B0604020202020204" pitchFamily="34" charset="0"/>
                <a:ea typeface="Arial" panose="020B0604020202020204" pitchFamily="34" charset="0"/>
                <a:cs typeface="Times New Roman" panose="02020603050405020304" pitchFamily="18" charset="0"/>
              </a:rPr>
              <a:t>V rámci vyhodnocení byly zjištěny takové skutečnosti a významné negativní vlivy, které zásadním způsobem brání implementaci navrhované změny do platného územního plánu.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p>
            <a:pPr algn="just">
              <a:spcBef>
                <a:spcPts val="600"/>
              </a:spcBef>
            </a:pPr>
            <a:endParaRPr lang="cs-CZ" sz="1600" dirty="0"/>
          </a:p>
        </p:txBody>
      </p:sp>
      <p:sp>
        <p:nvSpPr>
          <p:cNvPr id="6" name="TextovéPole 5">
            <a:extLst>
              <a:ext uri="{FF2B5EF4-FFF2-40B4-BE49-F238E27FC236}">
                <a16:creationId xmlns:a16="http://schemas.microsoft.com/office/drawing/2014/main" id="{3100528A-0336-0C49-3878-BA2384905090}"/>
              </a:ext>
            </a:extLst>
          </p:cNvPr>
          <p:cNvSpPr txBox="1"/>
          <p:nvPr/>
        </p:nvSpPr>
        <p:spPr>
          <a:xfrm>
            <a:off x="350520" y="239358"/>
            <a:ext cx="6103854"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Z1_D ROZVOJ LYŽAŘSKÉHO AREÁLU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242466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FBD9E-C581-0FA6-F1CF-22020FDC31D9}"/>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D9DAA7-2648-1E88-9110-A92FE3097EF8}"/>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11D4A869-C687-2D63-2204-A15372551847}"/>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8" name="Text Box 2">
            <a:extLst>
              <a:ext uri="{FF2B5EF4-FFF2-40B4-BE49-F238E27FC236}">
                <a16:creationId xmlns:a16="http://schemas.microsoft.com/office/drawing/2014/main" id="{533AF5AD-D7BC-3F6F-9F47-83BC34C4B2A8}"/>
              </a:ext>
            </a:extLst>
          </p:cNvPr>
          <p:cNvSpPr txBox="1">
            <a:spLocks noChangeArrowheads="1"/>
          </p:cNvSpPr>
          <p:nvPr/>
        </p:nvSpPr>
        <p:spPr bwMode="auto">
          <a:xfrm>
            <a:off x="350520" y="698344"/>
            <a:ext cx="11859613"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dirty="0">
                <a:solidFill>
                  <a:srgbClr val="000099"/>
                </a:solidFill>
                <a:latin typeface="Arial Black" pitchFamily="34" charset="0"/>
              </a:rPr>
              <a:t>Závěr </a:t>
            </a:r>
            <a:endParaRPr lang="cs-CZ" altLang="cs-CZ" dirty="0">
              <a:solidFill>
                <a:srgbClr val="000099"/>
              </a:solidFill>
              <a:latin typeface="Times New Roman" pitchFamily="18" charset="0"/>
            </a:endParaRPr>
          </a:p>
        </p:txBody>
      </p:sp>
      <p:sp>
        <p:nvSpPr>
          <p:cNvPr id="9" name="Obdélník 8">
            <a:extLst>
              <a:ext uri="{FF2B5EF4-FFF2-40B4-BE49-F238E27FC236}">
                <a16:creationId xmlns:a16="http://schemas.microsoft.com/office/drawing/2014/main" id="{04E8FF3D-E355-13BE-2AFD-104FABCD1141}"/>
              </a:ext>
            </a:extLst>
          </p:cNvPr>
          <p:cNvSpPr/>
          <p:nvPr/>
        </p:nvSpPr>
        <p:spPr>
          <a:xfrm>
            <a:off x="320040" y="1182274"/>
            <a:ext cx="11521440" cy="3924151"/>
          </a:xfrm>
          <a:prstGeom prst="rect">
            <a:avLst/>
          </a:prstGeom>
        </p:spPr>
        <p:txBody>
          <a:bodyPr wrap="square">
            <a:spAutoFit/>
          </a:bodyPr>
          <a:lstStyle/>
          <a:p>
            <a:pPr algn="just">
              <a:spcBef>
                <a:spcPts val="600"/>
              </a:spcBef>
            </a:pPr>
            <a:r>
              <a:rPr lang="cs-CZ" sz="1800" dirty="0">
                <a:effectLst/>
                <a:latin typeface="Arial" panose="020B0604020202020204" pitchFamily="34" charset="0"/>
                <a:ea typeface="Arial" panose="020B0604020202020204" pitchFamily="34" charset="0"/>
                <a:cs typeface="Times New Roman" panose="02020603050405020304" pitchFamily="18" charset="0"/>
              </a:rPr>
              <a:t>Změna ÚP Liberec Z1_D je v podobě, v jaké je navržena, </a:t>
            </a:r>
            <a:r>
              <a:rPr lang="cs-CZ" sz="1800" b="1" dirty="0">
                <a:effectLst/>
                <a:latin typeface="Arial" panose="020B0604020202020204" pitchFamily="34" charset="0"/>
                <a:ea typeface="Arial" panose="020B0604020202020204" pitchFamily="34" charset="0"/>
                <a:cs typeface="Times New Roman" panose="02020603050405020304" pitchFamily="18" charset="0"/>
              </a:rPr>
              <a:t>neakceptovatelná</a:t>
            </a:r>
            <a:r>
              <a:rPr lang="cs-CZ" sz="1800" dirty="0">
                <a:effectLst/>
                <a:latin typeface="Arial" panose="020B0604020202020204" pitchFamily="34" charset="0"/>
                <a:ea typeface="Arial" panose="020B0604020202020204" pitchFamily="34" charset="0"/>
                <a:cs typeface="Times New Roman" panose="02020603050405020304" pitchFamily="18" charset="0"/>
              </a:rPr>
              <a:t> z důvodů významných negativních vlivů a jejich spolupůsobením vůči sledovaným složkám životního prostředí a zásadních rozporů s regulativy platného územního plánu Liberec a s cíli v oblasti ochrany životního prostředí přijatými ostatními strategickými dokumenty. Zpracovatel VVURU považuje předložené koncepční řešení posuzované změny ÚP Liberec za natolik nevhodné z hlediska výše zmíněných rozporů a identifikovaných negativních vlivů, že navrhuje </a:t>
            </a:r>
            <a:r>
              <a:rPr lang="cs-CZ" sz="1800" b="1" dirty="0">
                <a:effectLst/>
                <a:latin typeface="Arial" panose="020B0604020202020204" pitchFamily="34" charset="0"/>
                <a:ea typeface="Arial" panose="020B0604020202020204" pitchFamily="34" charset="0"/>
                <a:cs typeface="Times New Roman" panose="02020603050405020304" pitchFamily="18" charset="0"/>
              </a:rPr>
              <a:t>změnu dále nesledovat. </a:t>
            </a:r>
          </a:p>
          <a:p>
            <a:pPr algn="just">
              <a:spcBef>
                <a:spcPts val="600"/>
              </a:spcBef>
            </a:pPr>
            <a:r>
              <a:rPr lang="cs-CZ" sz="1800" dirty="0">
                <a:effectLst/>
                <a:latin typeface="Arial" panose="020B0604020202020204" pitchFamily="34" charset="0"/>
                <a:ea typeface="Arial" panose="020B0604020202020204" pitchFamily="34" charset="0"/>
                <a:cs typeface="Times New Roman" panose="02020603050405020304" pitchFamily="18" charset="0"/>
              </a:rPr>
              <a:t>Ve VVURÚ navržená kompenzační a minimalizační opatření by znamenala takový zásah do předložené koncepce, že navrhujeme v případě dalších požadavků na rozvoj lyžařského areálu za nutné navrhnout </a:t>
            </a:r>
            <a:r>
              <a:rPr lang="cs-CZ" sz="1800" b="1" dirty="0">
                <a:effectLst/>
                <a:latin typeface="Arial" panose="020B0604020202020204" pitchFamily="34" charset="0"/>
                <a:ea typeface="Arial" panose="020B0604020202020204" pitchFamily="34" charset="0"/>
                <a:cs typeface="Times New Roman" panose="02020603050405020304" pitchFamily="18" charset="0"/>
              </a:rPr>
              <a:t>zcela nové koncepční řešení. </a:t>
            </a:r>
          </a:p>
          <a:p>
            <a:pPr algn="just">
              <a:spcBef>
                <a:spcPts val="600"/>
              </a:spcBef>
            </a:pPr>
            <a:r>
              <a:rPr lang="cs-CZ" sz="1800" dirty="0">
                <a:effectLst/>
                <a:latin typeface="Arial" panose="020B0604020202020204" pitchFamily="34" charset="0"/>
                <a:ea typeface="Arial" panose="020B0604020202020204" pitchFamily="34" charset="0"/>
                <a:cs typeface="Times New Roman" panose="02020603050405020304" pitchFamily="18" charset="0"/>
              </a:rPr>
              <a:t>V této souvislosti uvádíme, že transformací areálu a řešení některých otázek jeho udržitelnosti jako je dopravní obslužnost, akumulace vody</a:t>
            </a:r>
            <a:r>
              <a:rPr lang="cs-CZ" dirty="0">
                <a:latin typeface="Arial" panose="020B0604020202020204" pitchFamily="34" charset="0"/>
                <a:ea typeface="Arial" panose="020B0604020202020204" pitchFamily="34" charset="0"/>
                <a:cs typeface="Times New Roman" panose="02020603050405020304" pitchFamily="18" charset="0"/>
              </a:rPr>
              <a:t> nebo </a:t>
            </a:r>
            <a:r>
              <a:rPr lang="cs-CZ" sz="1800" dirty="0">
                <a:effectLst/>
                <a:latin typeface="Arial" panose="020B0604020202020204" pitchFamily="34" charset="0"/>
                <a:ea typeface="Arial" panose="020B0604020202020204" pitchFamily="34" charset="0"/>
                <a:cs typeface="Times New Roman" panose="02020603050405020304" pitchFamily="18" charset="0"/>
              </a:rPr>
              <a:t>bezpečnost považujeme za potřebné, nikoli však v posuzované změně navrženým způsobem, prostorovým řešením ani rozsahem. </a:t>
            </a:r>
          </a:p>
          <a:p>
            <a:pPr algn="just">
              <a:spcBef>
                <a:spcPts val="600"/>
              </a:spcBef>
            </a:pPr>
            <a:r>
              <a:rPr lang="cs-CZ" sz="1800" dirty="0">
                <a:effectLst/>
                <a:latin typeface="Arial" panose="020B0604020202020204" pitchFamily="34" charset="0"/>
                <a:ea typeface="Arial" panose="020B0604020202020204" pitchFamily="34" charset="0"/>
                <a:cs typeface="Times New Roman" panose="02020603050405020304" pitchFamily="18" charset="0"/>
              </a:rPr>
              <a:t>.</a:t>
            </a:r>
          </a:p>
        </p:txBody>
      </p:sp>
      <p:sp>
        <p:nvSpPr>
          <p:cNvPr id="6" name="TextovéPole 5">
            <a:extLst>
              <a:ext uri="{FF2B5EF4-FFF2-40B4-BE49-F238E27FC236}">
                <a16:creationId xmlns:a16="http://schemas.microsoft.com/office/drawing/2014/main" id="{2F463BCC-5158-69D7-1ACE-BC6D615F534A}"/>
              </a:ext>
            </a:extLst>
          </p:cNvPr>
          <p:cNvSpPr txBox="1"/>
          <p:nvPr/>
        </p:nvSpPr>
        <p:spPr>
          <a:xfrm>
            <a:off x="350520" y="239358"/>
            <a:ext cx="6103854"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Z1_D ROZVOJ LYŽAŘSKÉHO AREÁLU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81812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71D86-E849-9853-5AB9-3D25ABEB44A3}"/>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6CC511BD-6C09-4B2A-59E2-A2FF18B751BF}"/>
              </a:ext>
            </a:extLst>
          </p:cNvPr>
          <p:cNvPicPr>
            <a:picLocks noChangeAspect="1"/>
          </p:cNvPicPr>
          <p:nvPr/>
        </p:nvPicPr>
        <p:blipFill>
          <a:blip r:embed="rId2"/>
          <a:stretch>
            <a:fillRect/>
          </a:stretch>
        </p:blipFill>
        <p:spPr>
          <a:xfrm>
            <a:off x="166193" y="27829"/>
            <a:ext cx="9349792" cy="6844032"/>
          </a:xfrm>
          <a:prstGeom prst="rect">
            <a:avLst/>
          </a:prstGeom>
        </p:spPr>
      </p:pic>
      <p:sp>
        <p:nvSpPr>
          <p:cNvPr id="2" name="Zástupný symbol pro zápatí 1">
            <a:extLst>
              <a:ext uri="{FF2B5EF4-FFF2-40B4-BE49-F238E27FC236}">
                <a16:creationId xmlns:a16="http://schemas.microsoft.com/office/drawing/2014/main" id="{2658C174-731A-8989-D7F6-F36B0BE3B6C0}"/>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FE083DC5-9FB9-D56A-D781-6F0505F10F54}"/>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8" name="Text Box 2">
            <a:extLst>
              <a:ext uri="{FF2B5EF4-FFF2-40B4-BE49-F238E27FC236}">
                <a16:creationId xmlns:a16="http://schemas.microsoft.com/office/drawing/2014/main" id="{F0EB913E-12C3-1C79-9132-08B52AD3BCE9}"/>
              </a:ext>
            </a:extLst>
          </p:cNvPr>
          <p:cNvSpPr txBox="1">
            <a:spLocks noChangeArrowheads="1"/>
          </p:cNvSpPr>
          <p:nvPr/>
        </p:nvSpPr>
        <p:spPr bwMode="auto">
          <a:xfrm>
            <a:off x="166193" y="49237"/>
            <a:ext cx="11859613"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sz="1800" dirty="0">
                <a:solidFill>
                  <a:srgbClr val="000099"/>
                </a:solidFill>
                <a:latin typeface="Arial Black" pitchFamily="34" charset="0"/>
              </a:rPr>
              <a:t>Možné další koncepční směřování dle názoru zpracovatele VVURÚ </a:t>
            </a:r>
            <a:endParaRPr lang="cs-CZ" altLang="cs-CZ" sz="1800" dirty="0">
              <a:solidFill>
                <a:srgbClr val="000099"/>
              </a:solidFill>
              <a:latin typeface="Times New Roman" pitchFamily="18" charset="0"/>
            </a:endParaRPr>
          </a:p>
        </p:txBody>
      </p:sp>
      <p:sp>
        <p:nvSpPr>
          <p:cNvPr id="7" name="TextovéPole 6">
            <a:extLst>
              <a:ext uri="{FF2B5EF4-FFF2-40B4-BE49-F238E27FC236}">
                <a16:creationId xmlns:a16="http://schemas.microsoft.com/office/drawing/2014/main" id="{41A800F1-2D66-D688-593A-ED030A43BF12}"/>
              </a:ext>
            </a:extLst>
          </p:cNvPr>
          <p:cNvSpPr txBox="1"/>
          <p:nvPr/>
        </p:nvSpPr>
        <p:spPr>
          <a:xfrm>
            <a:off x="9417378" y="5913"/>
            <a:ext cx="2762276" cy="7109639"/>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cs-CZ" sz="1600" i="1" dirty="0">
                <a:latin typeface="Arial" panose="020B0604020202020204" pitchFamily="34" charset="0"/>
                <a:ea typeface="Arial" panose="020B0604020202020204" pitchFamily="34" charset="0"/>
                <a:cs typeface="Times New Roman" panose="02020603050405020304" pitchFamily="18" charset="0"/>
              </a:rPr>
              <a:t>Případný rozvoj pouze ve stávající výseči.</a:t>
            </a:r>
            <a:endParaRPr lang="cs-CZ" sz="1600"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cs-CZ" sz="1600" i="1" dirty="0">
                <a:effectLst/>
                <a:latin typeface="Arial" panose="020B0604020202020204" pitchFamily="34" charset="0"/>
                <a:ea typeface="Arial" panose="020B0604020202020204" pitchFamily="34" charset="0"/>
                <a:cs typeface="Times New Roman" panose="02020603050405020304" pitchFamily="18" charset="0"/>
              </a:rPr>
              <a:t>Neumožnit další fragmentaci lesa v horní části svahu.</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cs-CZ" sz="1600" i="1" dirty="0">
                <a:effectLst/>
                <a:latin typeface="Arial" panose="020B0604020202020204" pitchFamily="34" charset="0"/>
                <a:ea typeface="Arial" panose="020B0604020202020204" pitchFamily="34" charset="0"/>
                <a:cs typeface="Times New Roman" panose="02020603050405020304" pitchFamily="18" charset="0"/>
              </a:rPr>
              <a:t>Případné rozšíření stávajících tratí</a:t>
            </a:r>
            <a:r>
              <a:rPr lang="cs-CZ" sz="1600" i="1" dirty="0">
                <a:latin typeface="Arial" panose="020B0604020202020204" pitchFamily="34" charset="0"/>
                <a:ea typeface="Arial" panose="020B0604020202020204" pitchFamily="34" charset="0"/>
                <a:cs typeface="Times New Roman" panose="02020603050405020304" pitchFamily="18" charset="0"/>
              </a:rPr>
              <a:t> </a:t>
            </a:r>
            <a:r>
              <a:rPr lang="cs-CZ" sz="1600" i="1" dirty="0">
                <a:effectLst/>
                <a:latin typeface="Arial" panose="020B0604020202020204" pitchFamily="34" charset="0"/>
                <a:ea typeface="Arial" panose="020B0604020202020204" pitchFamily="34" charset="0"/>
                <a:cs typeface="Times New Roman" panose="02020603050405020304" pitchFamily="18" charset="0"/>
              </a:rPr>
              <a:t>podmínit kompenzacemi.</a:t>
            </a:r>
            <a:endParaRPr lang="cs-CZ"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cs-CZ" sz="1600" i="1" dirty="0">
                <a:effectLst/>
                <a:latin typeface="Arial" panose="020B0604020202020204" pitchFamily="34" charset="0"/>
                <a:ea typeface="Arial" panose="020B0604020202020204" pitchFamily="34" charset="0"/>
                <a:cs typeface="Times New Roman" panose="02020603050405020304" pitchFamily="18" charset="0"/>
              </a:rPr>
              <a:t>Upustit od všech ploch zasahujících do OP vodních zdrojů I. stupně a přehodnotit všechny plochy zasahujících do OP vodních zdrojů II. stupně z hlediska rozsahu kácení. </a:t>
            </a:r>
          </a:p>
          <a:p>
            <a:pPr marL="342900" lvl="0" indent="-342900" algn="just">
              <a:spcAft>
                <a:spcPts val="600"/>
              </a:spcAft>
              <a:buFont typeface="Symbol" panose="05050102010706020507" pitchFamily="18" charset="2"/>
              <a:buChar char=""/>
            </a:pPr>
            <a:r>
              <a:rPr lang="cs-CZ" sz="1600" i="1" dirty="0">
                <a:latin typeface="Arial" panose="020B0604020202020204" pitchFamily="34" charset="0"/>
                <a:ea typeface="Arial" panose="020B0604020202020204" pitchFamily="34" charset="0"/>
                <a:cs typeface="Times New Roman" panose="02020603050405020304" pitchFamily="18" charset="0"/>
              </a:rPr>
              <a:t>Návrh vodních nádrží přizpůsobit aktuální potřebě (redukovaná V1).</a:t>
            </a:r>
            <a:endParaRPr lang="cs-CZ" sz="1600"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cs-CZ" sz="1600" i="1" dirty="0">
                <a:latin typeface="Arial" panose="020B0604020202020204" pitchFamily="34" charset="0"/>
                <a:ea typeface="Arial" panose="020B0604020202020204" pitchFamily="34" charset="0"/>
                <a:cs typeface="Times New Roman" panose="02020603050405020304" pitchFamily="18" charset="0"/>
              </a:rPr>
              <a:t>Nezasahovat do pramenišť.</a:t>
            </a:r>
          </a:p>
          <a:p>
            <a:pPr marL="342900" lvl="0" indent="-342900" algn="just">
              <a:spcAft>
                <a:spcPts val="600"/>
              </a:spcAft>
              <a:buFont typeface="Symbol" panose="05050102010706020507" pitchFamily="18" charset="2"/>
              <a:buChar char=""/>
            </a:pPr>
            <a:r>
              <a:rPr lang="cs-CZ" sz="1600" i="1" dirty="0">
                <a:effectLst/>
                <a:latin typeface="Arial" panose="020B0604020202020204" pitchFamily="34" charset="0"/>
                <a:ea typeface="Arial" panose="020B0604020202020204" pitchFamily="34" charset="0"/>
                <a:cs typeface="Times New Roman" panose="02020603050405020304" pitchFamily="18" charset="0"/>
              </a:rPr>
              <a:t>Nezasahovat do biotopů zvláště chráněných druhů.</a:t>
            </a:r>
          </a:p>
          <a:p>
            <a:pPr marL="342900" lvl="0" indent="-342900" algn="just">
              <a:buFont typeface="Symbol" panose="05050102010706020507" pitchFamily="18" charset="2"/>
              <a:buChar char=""/>
            </a:pPr>
            <a:endParaRPr lang="cs-CZ" sz="1600"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0405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FD05-22CD-4C3E-B9FF-26C1A31A808C}"/>
              </a:ext>
            </a:extLst>
          </p:cNvPr>
          <p:cNvSpPr>
            <a:spLocks noGrp="1"/>
          </p:cNvSpPr>
          <p:nvPr>
            <p:ph type="title"/>
          </p:nvPr>
        </p:nvSpPr>
        <p:spPr/>
        <p:txBody>
          <a:bodyPr/>
          <a:lstStyle/>
          <a:p>
            <a:r>
              <a:rPr lang="cs-CZ" dirty="0"/>
              <a:t>Děkuji za pozornost</a:t>
            </a:r>
            <a:endParaRPr lang="en-GB" dirty="0"/>
          </a:p>
        </p:txBody>
      </p:sp>
      <p:sp>
        <p:nvSpPr>
          <p:cNvPr id="3" name="Zástupný text 2">
            <a:extLst>
              <a:ext uri="{FF2B5EF4-FFF2-40B4-BE49-F238E27FC236}">
                <a16:creationId xmlns:a16="http://schemas.microsoft.com/office/drawing/2014/main" id="{730EC699-E932-C4C9-3743-1BA4A4098C1E}"/>
              </a:ext>
            </a:extLst>
          </p:cNvPr>
          <p:cNvSpPr>
            <a:spLocks noGrp="1"/>
          </p:cNvSpPr>
          <p:nvPr>
            <p:ph type="body" sz="quarter" idx="10"/>
          </p:nvPr>
        </p:nvSpPr>
        <p:spPr/>
        <p:txBody>
          <a:bodyPr/>
          <a:lstStyle/>
          <a:p>
            <a:endParaRPr lang="cs-CZ" dirty="0"/>
          </a:p>
        </p:txBody>
      </p:sp>
    </p:spTree>
    <p:extLst>
      <p:ext uri="{BB962C8B-B14F-4D97-AF65-F5344CB8AC3E}">
        <p14:creationId xmlns:p14="http://schemas.microsoft.com/office/powerpoint/2010/main" val="375622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8">
            <a:extLst>
              <a:ext uri="{FF2B5EF4-FFF2-40B4-BE49-F238E27FC236}">
                <a16:creationId xmlns:a16="http://schemas.microsoft.com/office/drawing/2014/main" id="{518F1DFD-71DF-458A-97AB-E6FEFE17E79D}"/>
              </a:ext>
            </a:extLst>
          </p:cNvPr>
          <p:cNvSpPr>
            <a:spLocks noGrp="1"/>
          </p:cNvSpPr>
          <p:nvPr>
            <p:ph type="ftr" sz="quarter" idx="10"/>
          </p:nvPr>
        </p:nvSpPr>
        <p:spPr>
          <a:xfrm>
            <a:off x="9402766" y="6583680"/>
            <a:ext cx="2560320" cy="274320"/>
          </a:xfrm>
        </p:spPr>
        <p:txBody>
          <a:bodyPr/>
          <a:lstStyle/>
          <a:p>
            <a:pPr algn="r" defTabSz="914377">
              <a:defRPr/>
            </a:pPr>
            <a:r>
              <a:rPr lang="en-AU" sz="800" dirty="0">
                <a:solidFill>
                  <a:srgbClr val="000000"/>
                </a:solidFill>
                <a:latin typeface="Jacobs Chronos"/>
              </a:rPr>
              <a:t>©Jacobs </a:t>
            </a:r>
            <a:r>
              <a:rPr lang="pl-PL" sz="800" dirty="0">
                <a:solidFill>
                  <a:srgbClr val="000000"/>
                </a:solidFill>
                <a:latin typeface="Jacobs Chronos"/>
              </a:rPr>
              <a:t>2024</a:t>
            </a:r>
            <a:endParaRPr lang="en-AU" sz="800" dirty="0">
              <a:solidFill>
                <a:srgbClr val="000000"/>
              </a:solidFill>
              <a:latin typeface="Jacobs Chronos"/>
            </a:endParaRPr>
          </a:p>
        </p:txBody>
      </p:sp>
      <p:sp>
        <p:nvSpPr>
          <p:cNvPr id="22" name="Slide Number Placeholder 9">
            <a:extLst>
              <a:ext uri="{FF2B5EF4-FFF2-40B4-BE49-F238E27FC236}">
                <a16:creationId xmlns:a16="http://schemas.microsoft.com/office/drawing/2014/main" id="{F00BAE0D-1093-4FDC-AAED-07184E74C7EF}"/>
              </a:ext>
            </a:extLst>
          </p:cNvPr>
          <p:cNvSpPr>
            <a:spLocks noGrp="1"/>
          </p:cNvSpPr>
          <p:nvPr>
            <p:ph type="sldNum" sz="quarter" idx="11"/>
          </p:nvPr>
        </p:nvSpPr>
        <p:spPr>
          <a:xfrm>
            <a:off x="468080" y="6583680"/>
            <a:ext cx="781674" cy="274320"/>
          </a:xfrm>
        </p:spPr>
        <p:txBody>
          <a:bodyPr/>
          <a:lstStyle/>
          <a:p>
            <a:pPr defTabSz="914377">
              <a:defRPr/>
            </a:pPr>
            <a:fld id="{9B3E39EC-4BE2-4DEA-81C0-4ABC0AAB4AC0}" type="slidenum">
              <a:rPr lang="en-AU" sz="1100" b="1">
                <a:solidFill>
                  <a:srgbClr val="000000"/>
                </a:solidFill>
                <a:latin typeface="Jacobs Chronos"/>
              </a:rPr>
              <a:pPr defTabSz="914377">
                <a:defRPr/>
              </a:pPr>
              <a:t>2</a:t>
            </a:fld>
            <a:endParaRPr lang="en-AU" sz="1100" b="1" dirty="0">
              <a:solidFill>
                <a:srgbClr val="000000"/>
              </a:solidFill>
              <a:latin typeface="Jacobs Chronos"/>
            </a:endParaRPr>
          </a:p>
        </p:txBody>
      </p:sp>
      <p:sp>
        <p:nvSpPr>
          <p:cNvPr id="16" name="Rectangle 4"/>
          <p:cNvSpPr>
            <a:spLocks noChangeArrowheads="1"/>
          </p:cNvSpPr>
          <p:nvPr/>
        </p:nvSpPr>
        <p:spPr bwMode="auto">
          <a:xfrm>
            <a:off x="252752" y="1489"/>
            <a:ext cx="11935547"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r>
              <a:rPr lang="cs-CZ" altLang="cs-CZ" sz="2400" dirty="0">
                <a:solidFill>
                  <a:srgbClr val="000099"/>
                </a:solidFill>
                <a:latin typeface="Arial Black" pitchFamily="34" charset="0"/>
              </a:rPr>
              <a:t>VÝCHODISKA VVURÚ</a:t>
            </a:r>
          </a:p>
        </p:txBody>
      </p:sp>
      <p:sp>
        <p:nvSpPr>
          <p:cNvPr id="18" name="Obdélník 17"/>
          <p:cNvSpPr/>
          <p:nvPr/>
        </p:nvSpPr>
        <p:spPr>
          <a:xfrm>
            <a:off x="428188" y="2711758"/>
            <a:ext cx="11582724" cy="1077218"/>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cs-CZ" sz="1600" b="1" i="0" u="none" strike="noStrike" kern="0" cap="none" spc="0" normalizeH="0" baseline="0" noProof="0" dirty="0">
                <a:ln>
                  <a:noFill/>
                </a:ln>
                <a:solidFill>
                  <a:srgbClr val="3333CC">
                    <a:lumMod val="75000"/>
                  </a:srgbClr>
                </a:solidFill>
                <a:effectLst/>
                <a:uLnTx/>
                <a:uFillTx/>
              </a:rPr>
              <a:t>Požadavek města na nezávisl</a:t>
            </a:r>
            <a:r>
              <a:rPr lang="cs-CZ" sz="1600" b="1" kern="0" dirty="0">
                <a:solidFill>
                  <a:srgbClr val="3333CC">
                    <a:lumMod val="75000"/>
                  </a:srgbClr>
                </a:solidFill>
              </a:rPr>
              <a:t>é posouzení připravovaných změn územního plánu pro účely dalšího projednání – nad zadáním změn, včetně návrhu možného dalšího postupu</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cs-CZ" sz="1600" b="1" i="0" u="none" strike="noStrike" kern="0" cap="none" spc="0" normalizeH="0" baseline="0" noProof="0" dirty="0">
              <a:ln>
                <a:noFill/>
              </a:ln>
              <a:solidFill>
                <a:srgbClr val="3333CC">
                  <a:lumMod val="75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cs-CZ" sz="1600" b="0" i="1" u="none" strike="noStrike" kern="0" cap="none" spc="0" normalizeH="0" baseline="0" noProof="0" dirty="0">
              <a:ln>
                <a:noFill/>
              </a:ln>
              <a:solidFill>
                <a:srgbClr val="000000"/>
              </a:solidFill>
              <a:effectLst/>
              <a:uLnTx/>
              <a:uFillTx/>
            </a:endParaRPr>
          </a:p>
        </p:txBody>
      </p:sp>
      <p:sp>
        <p:nvSpPr>
          <p:cNvPr id="20" name="Text Box 6"/>
          <p:cNvSpPr txBox="1">
            <a:spLocks noChangeArrowheads="1"/>
          </p:cNvSpPr>
          <p:nvPr/>
        </p:nvSpPr>
        <p:spPr bwMode="auto">
          <a:xfrm>
            <a:off x="468080" y="460880"/>
            <a:ext cx="11582725" cy="215443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lgn="just">
              <a:spcBef>
                <a:spcPct val="100000"/>
              </a:spcBef>
            </a:pPr>
            <a:r>
              <a:rPr lang="cs-CZ" altLang="cs-CZ" sz="1600" b="1" dirty="0">
                <a:solidFill>
                  <a:srgbClr val="000099"/>
                </a:solidFill>
              </a:rPr>
              <a:t>Požadavek Krajského úřadu Libereckého kraje dle zákona č. 100/2001 Sb., o posuzování vlivů na životní prostředí.</a:t>
            </a:r>
          </a:p>
          <a:p>
            <a:pPr algn="just">
              <a:spcBef>
                <a:spcPts val="0"/>
              </a:spcBef>
            </a:pPr>
            <a:r>
              <a:rPr lang="cs-CZ" sz="1600" kern="0" dirty="0">
                <a:solidFill>
                  <a:srgbClr val="000099"/>
                </a:solidFill>
              </a:rPr>
              <a:t>B</a:t>
            </a:r>
            <a:r>
              <a:rPr lang="cs-CZ" sz="1600" kern="0" dirty="0">
                <a:solidFill>
                  <a:srgbClr val="3333CC">
                    <a:lumMod val="75000"/>
                  </a:srgbClr>
                </a:solidFill>
              </a:rPr>
              <a:t>yl uplatněn požadavek (stanoviska KULK 43872/2022 ze dne 22 6. 2022 a </a:t>
            </a:r>
            <a:r>
              <a:rPr lang="pl-PL" sz="1600" kern="0" dirty="0">
                <a:solidFill>
                  <a:srgbClr val="3333CC">
                    <a:lumMod val="75000"/>
                  </a:srgbClr>
                </a:solidFill>
              </a:rPr>
              <a:t>KULK 27829/2022 ze dne 16. 5. 2022</a:t>
            </a:r>
            <a:r>
              <a:rPr lang="cs-CZ" sz="1600" kern="0" dirty="0">
                <a:solidFill>
                  <a:srgbClr val="3333CC">
                    <a:lumMod val="75000"/>
                  </a:srgbClr>
                </a:solidFill>
              </a:rPr>
              <a:t>) na zpracování komplexního vyhodnocení vlivů pro návrh obou změn ÚP Liberec na životní prostředí, včetně vyhodnocení kumulativních a synergických vlivů i ve vazbě na rozvoj areálu Pláně ve Světlé pod Ještědem, stanoveny podrobnější požadavky na obsah a rozsah SEA</a:t>
            </a:r>
          </a:p>
          <a:p>
            <a:pPr>
              <a:spcBef>
                <a:spcPts val="600"/>
              </a:spcBef>
            </a:pPr>
            <a:r>
              <a:rPr lang="cs-CZ" altLang="cs-CZ" sz="1100" i="1" dirty="0"/>
              <a:t>"... Koncepce, které stanoví rámec pro budoucí povolení záměrů dle tohoto zákona, zpracované v oblasti zemědělství, lesního hospodářství, myslivosti, rybářství, nakládání s vodami, energetiky, průmyslu, dopravy, odpadového hospodářství, telekomunikací, cestovního ruchu, územního plánování, regionálního plánování a ochrany přírody, u nichž je dotčené území tvořené územním obvodem více než jedné obce..." (§ 10a zákona).</a:t>
            </a:r>
          </a:p>
          <a:p>
            <a:pPr>
              <a:spcBef>
                <a:spcPts val="600"/>
              </a:spcBef>
            </a:pPr>
            <a:r>
              <a:rPr lang="cs-CZ" altLang="cs-CZ" sz="1100" b="1" i="1" dirty="0"/>
              <a:t>Zákon upravuje  obecně způsob posouzení, procesně se postupuje dle stavebního zákona, v rozsahu jeho přílohy. </a:t>
            </a:r>
          </a:p>
        </p:txBody>
      </p:sp>
      <p:sp>
        <p:nvSpPr>
          <p:cNvPr id="25" name="Oval 7"/>
          <p:cNvSpPr>
            <a:spLocks noChangeArrowheads="1"/>
          </p:cNvSpPr>
          <p:nvPr/>
        </p:nvSpPr>
        <p:spPr bwMode="auto">
          <a:xfrm flipH="1" flipV="1">
            <a:off x="236511" y="2832423"/>
            <a:ext cx="146626" cy="141921"/>
          </a:xfrm>
          <a:prstGeom prst="ellipse">
            <a:avLst/>
          </a:prstGeom>
          <a:solidFill>
            <a:srgbClr val="A800A8"/>
          </a:solidFill>
          <a:ln>
            <a:noFill/>
          </a:ln>
          <a:effectLst/>
        </p:spPr>
        <p:txBody>
          <a:bodyPr wrap="none" lIns="91429" tIns="45714" rIns="91429" bIns="45714" anchor="ct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endParaRPr lang="cs-CZ" altLang="cs-CZ" dirty="0"/>
          </a:p>
        </p:txBody>
      </p:sp>
      <p:sp>
        <p:nvSpPr>
          <p:cNvPr id="26" name="Oval 7"/>
          <p:cNvSpPr>
            <a:spLocks noChangeArrowheads="1"/>
          </p:cNvSpPr>
          <p:nvPr/>
        </p:nvSpPr>
        <p:spPr bwMode="auto">
          <a:xfrm flipH="1" flipV="1">
            <a:off x="263978" y="555033"/>
            <a:ext cx="146626" cy="141921"/>
          </a:xfrm>
          <a:prstGeom prst="ellipse">
            <a:avLst/>
          </a:prstGeom>
          <a:solidFill>
            <a:srgbClr val="A800A8"/>
          </a:solidFill>
          <a:ln>
            <a:noFill/>
          </a:ln>
          <a:effectLst/>
        </p:spPr>
        <p:txBody>
          <a:bodyPr wrap="none" lIns="91429" tIns="45714" rIns="91429" bIns="45714" anchor="ct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endParaRPr lang="cs-CZ" altLang="cs-CZ" dirty="0"/>
          </a:p>
        </p:txBody>
      </p:sp>
      <p:sp>
        <p:nvSpPr>
          <p:cNvPr id="2" name="Oval 7">
            <a:extLst>
              <a:ext uri="{FF2B5EF4-FFF2-40B4-BE49-F238E27FC236}">
                <a16:creationId xmlns:a16="http://schemas.microsoft.com/office/drawing/2014/main" id="{FD9ED845-0F3E-A868-39B3-79602038D866}"/>
              </a:ext>
            </a:extLst>
          </p:cNvPr>
          <p:cNvSpPr>
            <a:spLocks noChangeArrowheads="1"/>
          </p:cNvSpPr>
          <p:nvPr/>
        </p:nvSpPr>
        <p:spPr bwMode="auto">
          <a:xfrm flipH="1" flipV="1">
            <a:off x="242938" y="3467666"/>
            <a:ext cx="146626" cy="141920"/>
          </a:xfrm>
          <a:prstGeom prst="ellipse">
            <a:avLst/>
          </a:prstGeom>
          <a:solidFill>
            <a:srgbClr val="A800A8"/>
          </a:solidFill>
          <a:ln>
            <a:noFill/>
          </a:ln>
          <a:effectLst/>
        </p:spPr>
        <p:txBody>
          <a:bodyPr wrap="none" lIns="91429" tIns="45714" rIns="91429" bIns="45714" anchor="ct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endParaRPr lang="cs-CZ" altLang="cs-CZ" dirty="0"/>
          </a:p>
        </p:txBody>
      </p:sp>
      <p:sp>
        <p:nvSpPr>
          <p:cNvPr id="4" name="Obdélník 3">
            <a:extLst>
              <a:ext uri="{FF2B5EF4-FFF2-40B4-BE49-F238E27FC236}">
                <a16:creationId xmlns:a16="http://schemas.microsoft.com/office/drawing/2014/main" id="{4A6C0135-0B39-A8D5-681C-C7DE6D006318}"/>
              </a:ext>
            </a:extLst>
          </p:cNvPr>
          <p:cNvSpPr/>
          <p:nvPr/>
        </p:nvSpPr>
        <p:spPr>
          <a:xfrm>
            <a:off x="418305" y="3376046"/>
            <a:ext cx="11632500" cy="3801041"/>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cs-CZ" sz="1600" b="1" i="0" u="none" strike="noStrike" kern="0" cap="none" spc="0" normalizeH="0" baseline="0" noProof="0" dirty="0">
                <a:ln>
                  <a:noFill/>
                </a:ln>
                <a:solidFill>
                  <a:srgbClr val="3333CC">
                    <a:lumMod val="75000"/>
                  </a:srgbClr>
                </a:solidFill>
                <a:effectLst/>
                <a:uLnTx/>
                <a:uFillTx/>
              </a:rPr>
              <a:t>Zpracovatel VVURU pro účely posouzení zadal dílčí terénní průzkumy a specializované studie:</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cs-CZ" sz="1600" b="1" i="0" u="none" strike="noStrike" kern="0" cap="none" spc="0" normalizeH="0" baseline="0" noProof="0" dirty="0">
              <a:ln>
                <a:noFill/>
              </a:ln>
              <a:solidFill>
                <a:srgbClr val="3333CC">
                  <a:lumMod val="75000"/>
                </a:srgbClr>
              </a:solidFill>
              <a:effectLst/>
              <a:uLnTx/>
              <a:uFillTx/>
            </a:endParaRPr>
          </a:p>
          <a:p>
            <a:pPr marL="342900" lvl="0" indent="-342900">
              <a:spcBef>
                <a:spcPts val="0"/>
              </a:spcBef>
              <a:spcAft>
                <a:spcPts val="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Zoologický průzkum pro Změnu č. 1 ÚP Liberec – rozvoj lyžařského areálu Ještěd a Lanovka na Ještěd, Ing. Katarína Vysloužilová a kol., Jacobs Clean Energy, Brno, říjen 2024.</a:t>
            </a:r>
          </a:p>
          <a:p>
            <a:pPr marL="342900" lvl="0" indent="-342900">
              <a:spcBef>
                <a:spcPts val="300"/>
              </a:spcBef>
              <a:spcAft>
                <a:spcPts val="20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Botanický průzkum pro Změnu č. 1 ÚP Liberec – rozvoj lyžařského areálu Ještěd a Lanovka na Ještěd, Ing. Pavel Koláček, Ph.D., Jacobs Clean Energy, Brno, říjen 2024.</a:t>
            </a:r>
          </a:p>
          <a:p>
            <a:pPr marL="342900" lvl="0" indent="-342900">
              <a:spcBef>
                <a:spcPts val="300"/>
              </a:spcBef>
              <a:spcAft>
                <a:spcPts val="20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Hodnocení vlivu na krajinný ráz dle §12 ZOPK pro Změnu č. 1 ÚP Liberec – rozvoj lyžařského areálu Ještěd a Lanovka na Ještěd, Ing. Pavel Koláček, Ph.D., Jacobs Clean Energy, Brno, říjen 2024.</a:t>
            </a:r>
          </a:p>
          <a:p>
            <a:pPr marL="342900" lvl="0" indent="-342900">
              <a:spcBef>
                <a:spcPts val="300"/>
              </a:spcBef>
              <a:spcAft>
                <a:spcPts val="20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Studie posouzení dopadů na lesní porosty a na pozemky určené k plnění funkce lesa pro Změnu č. 1 ÚP Liberec – rozvoj lyžařského areálu Ještěd a Lanovka na Ještěd, Ing. Jan Sebera, Brno, říjen 2024.</a:t>
            </a:r>
          </a:p>
          <a:p>
            <a:pPr marL="342900" lvl="0" indent="-342900">
              <a:spcBef>
                <a:spcPts val="300"/>
              </a:spcBef>
              <a:spcAft>
                <a:spcPts val="20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Posouzení dopadů Změny č. 1 územního plánu Liberec na vodní režim krajiny a (mikro)klimatické poměry, Ing. Ivana Ondrašíková, Ostrava, </a:t>
            </a:r>
            <a:r>
              <a:rPr lang="cs-CZ"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AZ GEO s.r.o., </a:t>
            </a: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říjen 2024.</a:t>
            </a:r>
          </a:p>
          <a:p>
            <a:pPr marL="342900" lvl="0" indent="-342900">
              <a:spcBef>
                <a:spcPts val="300"/>
              </a:spcBef>
              <a:spcAft>
                <a:spcPts val="200"/>
              </a:spcAft>
              <a:buFont typeface="Wingdings" panose="05000000000000000000" pitchFamily="2" charset="2"/>
              <a:buChar char="Ø"/>
              <a:tabLst>
                <a:tab pos="228600" algn="l"/>
              </a:tabLst>
            </a:pPr>
            <a:r>
              <a:rPr lang="cs-CZ"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Rozvoj lyžařského areálu. Klimatická studie, Brašová, Konečná, AZ GEO s.r.o., říjen 2024.</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400" i="0" u="none" strike="noStrike" kern="0" cap="none" spc="0" normalizeH="0" baseline="0" noProof="0" dirty="0">
              <a:ln>
                <a:noFill/>
              </a:ln>
              <a:solidFill>
                <a:srgbClr val="3333CC">
                  <a:lumMod val="75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cs-CZ" sz="1600" b="0" i="1"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05163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64A3-4718-58B0-BB5A-CB4ED80D5E07}"/>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46D7B9-9C7E-2E1D-242B-4DC16991E827}"/>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A5A84A17-DFB4-BC70-76C5-63D628D82897}"/>
              </a:ext>
            </a:extLst>
          </p:cNvPr>
          <p:cNvSpPr>
            <a:spLocks noGrp="1"/>
          </p:cNvSpPr>
          <p:nvPr>
            <p:ph type="sldNum" sz="quarter" idx="11"/>
          </p:nvPr>
        </p:nvSpPr>
        <p:spPr/>
        <p:txBody>
          <a:bodyPr/>
          <a:lstStyle/>
          <a:p>
            <a:fld id="{9B3E39EC-4BE2-4DEA-81C0-4ABC0AAB4AC0}" type="slidenum">
              <a:rPr lang="en-AU" smtClean="0"/>
              <a:pPr/>
              <a:t>3</a:t>
            </a:fld>
            <a:endParaRPr lang="en-AU" dirty="0"/>
          </a:p>
        </p:txBody>
      </p:sp>
      <p:pic>
        <p:nvPicPr>
          <p:cNvPr id="6" name="Obrázek 5">
            <a:extLst>
              <a:ext uri="{FF2B5EF4-FFF2-40B4-BE49-F238E27FC236}">
                <a16:creationId xmlns:a16="http://schemas.microsoft.com/office/drawing/2014/main" id="{AC8C7C6D-3E41-29C0-D734-CD61632F196D}"/>
              </a:ext>
            </a:extLst>
          </p:cNvPr>
          <p:cNvPicPr>
            <a:picLocks noChangeAspect="1"/>
          </p:cNvPicPr>
          <p:nvPr/>
        </p:nvPicPr>
        <p:blipFill rotWithShape="1">
          <a:blip r:embed="rId2"/>
          <a:srcRect b="8794"/>
          <a:stretch/>
        </p:blipFill>
        <p:spPr>
          <a:xfrm>
            <a:off x="852855" y="27528"/>
            <a:ext cx="9594652" cy="6778446"/>
          </a:xfrm>
          <a:prstGeom prst="rect">
            <a:avLst/>
          </a:prstGeom>
        </p:spPr>
      </p:pic>
      <p:pic>
        <p:nvPicPr>
          <p:cNvPr id="11" name="Obrázek 10">
            <a:extLst>
              <a:ext uri="{FF2B5EF4-FFF2-40B4-BE49-F238E27FC236}">
                <a16:creationId xmlns:a16="http://schemas.microsoft.com/office/drawing/2014/main" id="{5A33BCF4-08FB-127C-2235-2FBDF43E9A17}"/>
              </a:ext>
            </a:extLst>
          </p:cNvPr>
          <p:cNvPicPr>
            <a:picLocks noChangeAspect="1"/>
          </p:cNvPicPr>
          <p:nvPr/>
        </p:nvPicPr>
        <p:blipFill rotWithShape="1">
          <a:blip r:embed="rId3"/>
          <a:srcRect r="51061" b="-1872"/>
          <a:stretch/>
        </p:blipFill>
        <p:spPr>
          <a:xfrm>
            <a:off x="9316229" y="6042580"/>
            <a:ext cx="2733741" cy="527901"/>
          </a:xfrm>
          <a:prstGeom prst="rect">
            <a:avLst/>
          </a:prstGeom>
        </p:spPr>
      </p:pic>
      <p:pic>
        <p:nvPicPr>
          <p:cNvPr id="12" name="Obrázek 11">
            <a:extLst>
              <a:ext uri="{FF2B5EF4-FFF2-40B4-BE49-F238E27FC236}">
                <a16:creationId xmlns:a16="http://schemas.microsoft.com/office/drawing/2014/main" id="{A96BBF95-4270-9CA7-363F-1BF3E6B30DBC}"/>
              </a:ext>
            </a:extLst>
          </p:cNvPr>
          <p:cNvPicPr>
            <a:picLocks noChangeAspect="1"/>
          </p:cNvPicPr>
          <p:nvPr/>
        </p:nvPicPr>
        <p:blipFill rotWithShape="1">
          <a:blip r:embed="rId3"/>
          <a:srcRect l="52613" t="-19909" b="52668"/>
          <a:stretch/>
        </p:blipFill>
        <p:spPr>
          <a:xfrm>
            <a:off x="9344510" y="6453829"/>
            <a:ext cx="2647030" cy="348442"/>
          </a:xfrm>
          <a:prstGeom prst="rect">
            <a:avLst/>
          </a:prstGeom>
        </p:spPr>
      </p:pic>
      <p:sp>
        <p:nvSpPr>
          <p:cNvPr id="13" name="Text Box 2">
            <a:extLst>
              <a:ext uri="{FF2B5EF4-FFF2-40B4-BE49-F238E27FC236}">
                <a16:creationId xmlns:a16="http://schemas.microsoft.com/office/drawing/2014/main" id="{A13BCE68-A3ED-2CD6-3E3A-BE5464253645}"/>
              </a:ext>
            </a:extLst>
          </p:cNvPr>
          <p:cNvSpPr txBox="1">
            <a:spLocks noChangeArrowheads="1"/>
          </p:cNvSpPr>
          <p:nvPr/>
        </p:nvSpPr>
        <p:spPr bwMode="auto">
          <a:xfrm>
            <a:off x="921922" y="-14311"/>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pl-PL" altLang="cs-CZ" dirty="0">
                <a:solidFill>
                  <a:srgbClr val="000099"/>
                </a:solidFill>
                <a:latin typeface="Arial Black" pitchFamily="34" charset="0"/>
              </a:rPr>
              <a:t>Zájmové území - spolupůsobení</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306112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p:cNvSpPr>
            <a:spLocks noGrp="1"/>
          </p:cNvSpPr>
          <p:nvPr>
            <p:ph type="sldNum" sz="quarter" idx="11"/>
          </p:nvPr>
        </p:nvSpPr>
        <p:spPr/>
        <p:txBody>
          <a:bodyPr/>
          <a:lstStyle/>
          <a:p>
            <a:fld id="{9B3E39EC-4BE2-4DEA-81C0-4ABC0AAB4AC0}" type="slidenum">
              <a:rPr lang="en-AU" smtClean="0"/>
              <a:pPr/>
              <a:t>4</a:t>
            </a:fld>
            <a:endParaRPr lang="en-AU" dirty="0"/>
          </a:p>
        </p:txBody>
      </p:sp>
      <p:sp>
        <p:nvSpPr>
          <p:cNvPr id="7" name="Text Box 2"/>
          <p:cNvSpPr txBox="1">
            <a:spLocks noChangeArrowheads="1"/>
          </p:cNvSpPr>
          <p:nvPr/>
        </p:nvSpPr>
        <p:spPr bwMode="auto">
          <a:xfrm>
            <a:off x="320040" y="45750"/>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pl-PL" altLang="cs-CZ" dirty="0">
                <a:solidFill>
                  <a:srgbClr val="000099"/>
                </a:solidFill>
                <a:latin typeface="Arial Black" pitchFamily="34" charset="0"/>
              </a:rPr>
              <a:t>Z1_L LANOVÁ DRÁHA NA JEŠTĚD</a:t>
            </a:r>
            <a:endParaRPr lang="cs-CZ" altLang="cs-CZ" dirty="0">
              <a:solidFill>
                <a:srgbClr val="000099"/>
              </a:solidFill>
              <a:latin typeface="Times New Roman" pitchFamily="18" charset="0"/>
            </a:endParaRPr>
          </a:p>
        </p:txBody>
      </p:sp>
      <p:sp>
        <p:nvSpPr>
          <p:cNvPr id="9" name="Obdélník 8"/>
          <p:cNvSpPr/>
          <p:nvPr/>
        </p:nvSpPr>
        <p:spPr>
          <a:xfrm>
            <a:off x="247393" y="508130"/>
            <a:ext cx="11267578" cy="646331"/>
          </a:xfrm>
          <a:prstGeom prst="rect">
            <a:avLst/>
          </a:prstGeom>
        </p:spPr>
        <p:txBody>
          <a:bodyPr wrap="square">
            <a:spAutoFit/>
          </a:bodyPr>
          <a:lstStyle/>
          <a:p>
            <a:pPr algn="just">
              <a:spcBef>
                <a:spcPts val="600"/>
              </a:spcBef>
            </a:pPr>
            <a:r>
              <a:rPr lang="cs-CZ" dirty="0">
                <a:latin typeface="Arial" panose="020B0604020202020204" pitchFamily="34" charset="0"/>
                <a:ea typeface="Arial" panose="020B0604020202020204" pitchFamily="34" charset="0"/>
                <a:cs typeface="Times New Roman" panose="02020603050405020304" pitchFamily="18" charset="0"/>
              </a:rPr>
              <a:t>Změna </a:t>
            </a:r>
            <a:r>
              <a:rPr lang="cs-CZ" sz="1800" dirty="0">
                <a:effectLst/>
                <a:latin typeface="Arial" panose="020B0604020202020204" pitchFamily="34" charset="0"/>
                <a:ea typeface="Arial" panose="020B0604020202020204" pitchFamily="34" charset="0"/>
                <a:cs typeface="Times New Roman" panose="02020603050405020304" pitchFamily="18" charset="0"/>
              </a:rPr>
              <a:t>řeší změna funkčního a prostorového využití území pro koridor lanové dráhy na vrchol Ještědu, pro náhradu a prodloužení lanové dráhy ke konečné tramvajové trati. Bez systémových změn. </a:t>
            </a:r>
          </a:p>
        </p:txBody>
      </p:sp>
      <p:sp>
        <p:nvSpPr>
          <p:cNvPr id="10" name="Text Box 2"/>
          <p:cNvSpPr txBox="1">
            <a:spLocks noChangeArrowheads="1"/>
          </p:cNvSpPr>
          <p:nvPr/>
        </p:nvSpPr>
        <p:spPr bwMode="auto">
          <a:xfrm>
            <a:off x="247393" y="1309253"/>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dirty="0">
                <a:solidFill>
                  <a:srgbClr val="000099"/>
                </a:solidFill>
                <a:latin typeface="Arial Black" pitchFamily="34" charset="0"/>
              </a:rPr>
              <a:t>PŘEDMĚT ŘEŠENÍ VE VAZBĚ NA VVURÚ</a:t>
            </a:r>
            <a:endParaRPr lang="cs-CZ" altLang="cs-CZ" dirty="0">
              <a:solidFill>
                <a:srgbClr val="000099"/>
              </a:solidFill>
              <a:latin typeface="Times New Roman" pitchFamily="18" charset="0"/>
            </a:endParaRPr>
          </a:p>
        </p:txBody>
      </p:sp>
      <p:sp>
        <p:nvSpPr>
          <p:cNvPr id="4" name="Obdélník 3"/>
          <p:cNvSpPr/>
          <p:nvPr/>
        </p:nvSpPr>
        <p:spPr>
          <a:xfrm>
            <a:off x="320040" y="1669197"/>
            <a:ext cx="5399994" cy="3252172"/>
          </a:xfrm>
          <a:prstGeom prst="rect">
            <a:avLst/>
          </a:prstGeom>
        </p:spPr>
        <p:txBody>
          <a:bodyPr wrap="square">
            <a:spAutoFit/>
          </a:bodyPr>
          <a:lstStyle/>
          <a:p>
            <a:pPr marL="285750" indent="-285750" algn="just">
              <a:buFont typeface="Arial" panose="020B0604020202020204" pitchFamily="34" charset="0"/>
              <a:buChar char="•"/>
            </a:pPr>
            <a:r>
              <a:rPr lang="cs-CZ" sz="1800" dirty="0">
                <a:effectLst/>
                <a:latin typeface="Arial" panose="020B0604020202020204" pitchFamily="34" charset="0"/>
                <a:ea typeface="Arial" panose="020B0604020202020204" pitchFamily="34" charset="0"/>
                <a:cs typeface="Times New Roman" panose="02020603050405020304" pitchFamily="18" charset="0"/>
              </a:rPr>
              <a:t>Koridor lanové dráhy v trase stávající lanové dráhy – nad stávajícím </a:t>
            </a:r>
            <a:r>
              <a:rPr lang="cs-CZ" dirty="0">
                <a:latin typeface="Arial" panose="020B0604020202020204" pitchFamily="34" charset="0"/>
                <a:ea typeface="Arial" panose="020B0604020202020204" pitchFamily="34" charset="0"/>
                <a:cs typeface="Times New Roman" panose="02020603050405020304" pitchFamily="18" charset="0"/>
              </a:rPr>
              <a:t>funkčním využitím - </a:t>
            </a:r>
            <a:r>
              <a:rPr lang="cs-CZ" sz="1800" dirty="0">
                <a:effectLst/>
                <a:latin typeface="Arial" panose="020B0604020202020204" pitchFamily="34" charset="0"/>
                <a:ea typeface="Arial" panose="020B0604020202020204" pitchFamily="34" charset="0"/>
                <a:cs typeface="Times New Roman" panose="02020603050405020304" pitchFamily="18" charset="0"/>
              </a:rPr>
              <a:t>nevyžaduje průsek pod lany</a:t>
            </a:r>
          </a:p>
          <a:p>
            <a:pPr marL="285750" indent="-285750" algn="just">
              <a:buFont typeface="Arial" panose="020B0604020202020204" pitchFamily="34" charset="0"/>
              <a:buChar char="•"/>
            </a:pPr>
            <a:r>
              <a:rPr lang="cs-CZ" dirty="0">
                <a:latin typeface="Arial" panose="020B0604020202020204" pitchFamily="34" charset="0"/>
                <a:ea typeface="Arial" panose="020B0604020202020204" pitchFamily="34" charset="0"/>
                <a:cs typeface="Times New Roman" panose="02020603050405020304" pitchFamily="18" charset="0"/>
              </a:rPr>
              <a:t>Koridor pro prodloužení lanové dráhy ke konečné tramvaje – nad stávajícím funkčním využitím - nevyžaduje průsek pod lany</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r>
              <a:rPr lang="cs-CZ" dirty="0">
                <a:latin typeface="Arial" panose="020B0604020202020204" pitchFamily="34" charset="0"/>
                <a:ea typeface="Arial" panose="020B0604020202020204" pitchFamily="34" charset="0"/>
                <a:cs typeface="Times New Roman" panose="02020603050405020304" pitchFamily="18" charset="0"/>
              </a:rPr>
              <a:t>Územní předpoklady pro horní a dolní stanici lanové dráhy – zastavitelné plochy </a:t>
            </a:r>
            <a:r>
              <a:rPr lang="cs-CZ" sz="1800" dirty="0">
                <a:effectLst/>
                <a:latin typeface="Arial" panose="020B0604020202020204" pitchFamily="34" charset="0"/>
                <a:ea typeface="Arial" panose="020B0604020202020204" pitchFamily="34" charset="0"/>
                <a:cs typeface="Times New Roman" panose="02020603050405020304" pitchFamily="18" charset="0"/>
              </a:rPr>
              <a:t>cca 3 000 m</a:t>
            </a:r>
            <a:r>
              <a:rPr lang="cs-CZ" sz="1800" baseline="30000" dirty="0">
                <a:effectLst/>
                <a:latin typeface="Arial" panose="020B0604020202020204" pitchFamily="34" charset="0"/>
                <a:ea typeface="Arial" panose="020B0604020202020204" pitchFamily="34" charset="0"/>
                <a:cs typeface="Times New Roman" panose="02020603050405020304" pitchFamily="18" charset="0"/>
              </a:rPr>
              <a:t>2</a:t>
            </a:r>
          </a:p>
          <a:p>
            <a:pPr marL="285750" indent="-285750" algn="just">
              <a:buFont typeface="Arial" panose="020B0604020202020204" pitchFamily="34" charset="0"/>
              <a:buChar char="•"/>
            </a:pPr>
            <a:endParaRPr lang="cs-CZ" baseline="30000" dirty="0">
              <a:latin typeface="Arial" panose="020B0604020202020204" pitchFamily="34" charset="0"/>
              <a:ea typeface="Arial" panose="020B0604020202020204" pitchFamily="34" charset="0"/>
              <a:cs typeface="Times New Roman" panose="02020603050405020304" pitchFamily="18" charset="0"/>
            </a:endParaRPr>
          </a:p>
          <a:p>
            <a:pPr marL="285750" indent="-285750" algn="just">
              <a:buFont typeface="Arial" panose="020B0604020202020204" pitchFamily="34" charset="0"/>
              <a:buChar char="•"/>
            </a:pPr>
            <a:endParaRPr lang="cs-CZ" baseline="30000" dirty="0">
              <a:latin typeface="Arial" panose="020B0604020202020204" pitchFamily="34" charset="0"/>
              <a:ea typeface="Arial" panose="020B0604020202020204" pitchFamily="34" charset="0"/>
              <a:cs typeface="Times New Roman" panose="02020603050405020304" pitchFamily="18" charset="0"/>
            </a:endParaRPr>
          </a:p>
          <a:p>
            <a:pPr algn="just"/>
            <a:r>
              <a:rPr lang="cs-CZ" sz="2800" b="1" baseline="30000" dirty="0">
                <a:latin typeface="Arial" panose="020B0604020202020204" pitchFamily="34" charset="0"/>
                <a:ea typeface="Arial" panose="020B0604020202020204" pitchFamily="34" charset="0"/>
                <a:cs typeface="Times New Roman" panose="02020603050405020304" pitchFamily="18" charset="0"/>
              </a:rPr>
              <a:t>Spolupůsobení:</a:t>
            </a:r>
          </a:p>
          <a:p>
            <a:pPr algn="just"/>
            <a:r>
              <a:rPr lang="cs-CZ" sz="2800" baseline="30000" dirty="0">
                <a:latin typeface="Arial" panose="020B0604020202020204" pitchFamily="34" charset="0"/>
                <a:ea typeface="Arial" panose="020B0604020202020204" pitchFamily="34" charset="0"/>
                <a:cs typeface="Times New Roman" panose="02020603050405020304" pitchFamily="18" charset="0"/>
              </a:rPr>
              <a:t>Stávající provoz a plánovaný rozvoj areálu Ještěd</a:t>
            </a:r>
          </a:p>
        </p:txBody>
      </p:sp>
      <p:pic>
        <p:nvPicPr>
          <p:cNvPr id="5" name="Obrázek 4">
            <a:extLst>
              <a:ext uri="{FF2B5EF4-FFF2-40B4-BE49-F238E27FC236}">
                <a16:creationId xmlns:a16="http://schemas.microsoft.com/office/drawing/2014/main" id="{4002A8D0-C630-0579-DBF3-D94EC6769455}"/>
              </a:ext>
            </a:extLst>
          </p:cNvPr>
          <p:cNvPicPr>
            <a:picLocks noChangeAspect="1"/>
          </p:cNvPicPr>
          <p:nvPr/>
        </p:nvPicPr>
        <p:blipFill>
          <a:blip r:embed="rId2"/>
          <a:stretch>
            <a:fillRect/>
          </a:stretch>
        </p:blipFill>
        <p:spPr>
          <a:xfrm>
            <a:off x="5955304" y="1694199"/>
            <a:ext cx="6120130" cy="3646805"/>
          </a:xfrm>
          <a:prstGeom prst="rect">
            <a:avLst/>
          </a:prstGeom>
        </p:spPr>
      </p:pic>
    </p:spTree>
    <p:extLst>
      <p:ext uri="{BB962C8B-B14F-4D97-AF65-F5344CB8AC3E}">
        <p14:creationId xmlns:p14="http://schemas.microsoft.com/office/powerpoint/2010/main" val="40127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p:cNvSpPr>
            <a:spLocks noGrp="1"/>
          </p:cNvSpPr>
          <p:nvPr>
            <p:ph type="sldNum" sz="quarter" idx="11"/>
          </p:nvPr>
        </p:nvSpPr>
        <p:spPr/>
        <p:txBody>
          <a:bodyPr/>
          <a:lstStyle/>
          <a:p>
            <a:fld id="{9B3E39EC-4BE2-4DEA-81C0-4ABC0AAB4AC0}" type="slidenum">
              <a:rPr lang="en-AU" smtClean="0"/>
              <a:pPr/>
              <a:t>5</a:t>
            </a:fld>
            <a:endParaRPr lang="en-AU" dirty="0"/>
          </a:p>
        </p:txBody>
      </p:sp>
      <p:sp>
        <p:nvSpPr>
          <p:cNvPr id="11" name="Text Box 2"/>
          <p:cNvSpPr txBox="1">
            <a:spLocks noChangeArrowheads="1"/>
          </p:cNvSpPr>
          <p:nvPr/>
        </p:nvSpPr>
        <p:spPr bwMode="auto">
          <a:xfrm>
            <a:off x="206919" y="2180828"/>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sz="2000" dirty="0">
                <a:solidFill>
                  <a:srgbClr val="000099"/>
                </a:solidFill>
                <a:latin typeface="Arial Black" pitchFamily="34" charset="0"/>
              </a:rPr>
              <a:t>ENVIRONMENTÁLNÍ LIMITY A HODNOTY V ŘEŠENÉM ÚZEMÍ</a:t>
            </a:r>
            <a:endParaRPr lang="cs-CZ" altLang="cs-CZ" sz="2000" dirty="0">
              <a:solidFill>
                <a:srgbClr val="000099"/>
              </a:solidFill>
              <a:latin typeface="Times New Roman" pitchFamily="18" charset="0"/>
            </a:endParaRPr>
          </a:p>
        </p:txBody>
      </p:sp>
      <p:sp>
        <p:nvSpPr>
          <p:cNvPr id="12" name="Text Box 2"/>
          <p:cNvSpPr txBox="1">
            <a:spLocks noChangeArrowheads="1"/>
          </p:cNvSpPr>
          <p:nvPr/>
        </p:nvSpPr>
        <p:spPr bwMode="auto">
          <a:xfrm>
            <a:off x="206919" y="704324"/>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sz="2000" dirty="0">
                <a:solidFill>
                  <a:srgbClr val="000099"/>
                </a:solidFill>
                <a:latin typeface="Arial Black" pitchFamily="34" charset="0"/>
              </a:rPr>
              <a:t> NATURA 2000</a:t>
            </a:r>
            <a:endParaRPr lang="cs-CZ" altLang="cs-CZ" sz="2000" dirty="0">
              <a:solidFill>
                <a:srgbClr val="000099"/>
              </a:solidFill>
              <a:latin typeface="Times New Roman" pitchFamily="18" charset="0"/>
            </a:endParaRPr>
          </a:p>
        </p:txBody>
      </p:sp>
      <p:sp>
        <p:nvSpPr>
          <p:cNvPr id="13" name="Obdélník 12"/>
          <p:cNvSpPr/>
          <p:nvPr/>
        </p:nvSpPr>
        <p:spPr>
          <a:xfrm>
            <a:off x="320040" y="1306768"/>
            <a:ext cx="11672139" cy="646331"/>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lgn="just"/>
            <a:r>
              <a:rPr lang="cs-CZ" sz="1800" dirty="0">
                <a:effectLst/>
                <a:latin typeface="Arial" panose="020B0604020202020204" pitchFamily="34" charset="0"/>
                <a:ea typeface="Arial" panose="020B0604020202020204" pitchFamily="34" charset="0"/>
              </a:rPr>
              <a:t>Řešené území změny nezasahuje do žádné evropsky významné lokality NATURA 2000 Vyloučen vliv – nezpracováno posouzení vlivů dle § 45i  ZOPK.</a:t>
            </a:r>
            <a:endParaRPr lang="cs-CZ" sz="1800" dirty="0"/>
          </a:p>
        </p:txBody>
      </p:sp>
      <p:sp>
        <p:nvSpPr>
          <p:cNvPr id="14" name="Obdélník 13"/>
          <p:cNvSpPr/>
          <p:nvPr/>
        </p:nvSpPr>
        <p:spPr>
          <a:xfrm>
            <a:off x="320040" y="2559507"/>
            <a:ext cx="11521440" cy="3970318"/>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marL="285750" indent="-285750" algn="just">
              <a:buClr>
                <a:srgbClr val="6F006E"/>
              </a:buClr>
              <a:buFont typeface="Arial" panose="020B0604020202020204" pitchFamily="34" charset="0"/>
              <a:buChar char="•"/>
            </a:pPr>
            <a:r>
              <a:rPr lang="cs-CZ" sz="1800" dirty="0">
                <a:latin typeface="Arial" panose="020B0604020202020204" pitchFamily="34" charset="0"/>
              </a:rPr>
              <a:t>Prvky ÚSES (NRBK K19H nadregionální biokoridor – horská větev – funkční, RCNK 1361 – regionální biocentrum Ještěd – funkční, LK 1426 RC1361/1474 – lokální biokoridor funkční mezi regionálním biocentrem 1361 a LBC 1474, LK 1426 LK1474/LK1473 – lokální biokoridor funkční mezi LBC 1474 a LC1473) – již existující impakty na úrovni územního plánu.</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PP Terasy Ještědu – přímé dotčení – vytvoření územních předpokladů pro horní stanici lanové dráhy, potenciál vyšší přepravní kapacity, spolupůsobení s rozvojem areálu – zvýšení tlaku návštěvníků.</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PUPFL – koridor prodloužení lanové dráhy – technologie bez průseku, dílčí kácení v místech náhrady nebo přeložení podpor – navazující řízení.</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NKP Horský hotel Ještěd a Ještědský vysílač – bez přímého dotčení – vizuální kontext.</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Přírodní park Ještěd – předmět ochrany – krajinný ráz – vizuální působení – existující impakt.</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Zranitelná a citlivá oblast dle zákona o vodách – bez střetu s předmětem řešení změny.</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Sesuvná území: Dle registru svahových nestabilit evidován sanovaný sesuv v prostoru skokanských můstků bez vazby na zde posuzovanou změnu. </a:t>
            </a:r>
          </a:p>
          <a:p>
            <a:pPr marL="285750" indent="-285750" algn="just">
              <a:buClr>
                <a:srgbClr val="6F006E"/>
              </a:buClr>
              <a:buFont typeface="Arial" panose="020B0604020202020204" pitchFamily="34" charset="0"/>
              <a:buChar char="•"/>
            </a:pPr>
            <a:endParaRPr lang="cs-CZ" sz="1800" dirty="0">
              <a:latin typeface="Arial" panose="020B0604020202020204" pitchFamily="34" charset="0"/>
            </a:endParaRPr>
          </a:p>
        </p:txBody>
      </p:sp>
      <p:sp>
        <p:nvSpPr>
          <p:cNvPr id="6" name="TextovéPole 5">
            <a:extLst>
              <a:ext uri="{FF2B5EF4-FFF2-40B4-BE49-F238E27FC236}">
                <a16:creationId xmlns:a16="http://schemas.microsoft.com/office/drawing/2014/main" id="{4C3D0CCD-8536-E783-3F58-85EBB9725634}"/>
              </a:ext>
            </a:extLst>
          </p:cNvPr>
          <p:cNvSpPr txBox="1"/>
          <p:nvPr/>
        </p:nvSpPr>
        <p:spPr>
          <a:xfrm>
            <a:off x="320040" y="144053"/>
            <a:ext cx="6094428"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Z1_L LANOVÁ DRÁHA NA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327331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p:cNvSpPr>
            <a:spLocks noGrp="1"/>
          </p:cNvSpPr>
          <p:nvPr>
            <p:ph type="sldNum" sz="quarter" idx="11"/>
          </p:nvPr>
        </p:nvSpPr>
        <p:spPr/>
        <p:txBody>
          <a:bodyPr/>
          <a:lstStyle/>
          <a:p>
            <a:fld id="{9B3E39EC-4BE2-4DEA-81C0-4ABC0AAB4AC0}" type="slidenum">
              <a:rPr lang="en-AU" smtClean="0"/>
              <a:pPr/>
              <a:t>6</a:t>
            </a:fld>
            <a:endParaRPr lang="en-AU" dirty="0"/>
          </a:p>
        </p:txBody>
      </p:sp>
      <p:sp>
        <p:nvSpPr>
          <p:cNvPr id="14" name="Obdélník 13"/>
          <p:cNvSpPr/>
          <p:nvPr/>
        </p:nvSpPr>
        <p:spPr>
          <a:xfrm>
            <a:off x="320040" y="1003766"/>
            <a:ext cx="11026726" cy="5016758"/>
          </a:xfrm>
          <a:prstGeom prst="rect">
            <a:avLst/>
          </a:prstGeom>
          <a:solidFill>
            <a:schemeClr val="bg1"/>
          </a:solidFill>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lgn="just">
              <a:spcBef>
                <a:spcPts val="600"/>
              </a:spcBef>
            </a:pPr>
            <a:r>
              <a:rPr lang="cs-CZ" sz="1800" u="sng" dirty="0">
                <a:latin typeface="Arial" panose="020B0604020202020204" pitchFamily="34" charset="0"/>
                <a:ea typeface="Arial" panose="020B0604020202020204" pitchFamily="34" charset="0"/>
                <a:cs typeface="Arial" panose="020B0604020202020204" pitchFamily="34" charset="0"/>
              </a:rPr>
              <a:t>Výměna lanové dráhy – vymezení koridoru</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Hluk – bezprostřední okolí ploch</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Vizuální působení - dotčený krajinný prostor – NKP – již existující impakt</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Zásah do migračně významného území – lanová dráha již existuje – bez přímého působení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Biotopy zvláště chráněných druhů – potenciální dotčení – nutno prověřit se znalostí konkrétního technického řešení stavby – mimo podrobnost ÚP – existující impakt, aktuální změny v území</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Kácení v koridoru – místní dosah v případě změny umístění podpor – mimo podrobnost ÚP</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ÚSES – územní střet koridoru se všemi větvemi NRBK a RBC, LK – neindikuje faktickou významnou migrační překážku</a:t>
            </a:r>
          </a:p>
          <a:p>
            <a:pPr marL="285750" indent="-285750" algn="just">
              <a:spcBef>
                <a:spcPts val="600"/>
              </a:spcBef>
              <a:buFont typeface="Arial" panose="020B0604020202020204" pitchFamily="34" charset="0"/>
              <a:buChar char="•"/>
            </a:pPr>
            <a:endParaRPr lang="cs-CZ" sz="1800" dirty="0">
              <a:latin typeface="Arial" panose="020B0604020202020204" pitchFamily="34" charset="0"/>
              <a:ea typeface="Arial" panose="020B0604020202020204" pitchFamily="34" charset="0"/>
              <a:cs typeface="Arial" panose="020B0604020202020204" pitchFamily="34" charset="0"/>
            </a:endParaRPr>
          </a:p>
          <a:p>
            <a:pPr algn="just">
              <a:spcBef>
                <a:spcPts val="600"/>
              </a:spcBef>
            </a:pPr>
            <a:r>
              <a:rPr lang="cs-CZ" sz="1800" u="sng" dirty="0">
                <a:latin typeface="Arial" panose="020B0604020202020204" pitchFamily="34" charset="0"/>
                <a:ea typeface="Arial" panose="020B0604020202020204" pitchFamily="34" charset="0"/>
                <a:cs typeface="Arial" panose="020B0604020202020204" pitchFamily="34" charset="0"/>
              </a:rPr>
              <a:t>Prodloužení k tramvaji</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Hluk – přímé působení lokální dosah – přesunutí technologie lanové dráhy – zdroj hluku / zprostředkovaně pozitivní vliv – podpora VHD omezení výjezdů IAD </a:t>
            </a:r>
          </a:p>
          <a:p>
            <a:pPr marL="285750" indent="-285750" algn="just">
              <a:spcBef>
                <a:spcPts val="600"/>
              </a:spcBef>
              <a:buFont typeface="Arial" panose="020B0604020202020204" pitchFamily="34" charset="0"/>
              <a:buChar char="•"/>
            </a:pPr>
            <a:r>
              <a:rPr lang="cs-CZ" sz="1800" dirty="0">
                <a:latin typeface="Arial" panose="020B0604020202020204" pitchFamily="34" charset="0"/>
                <a:ea typeface="Arial" panose="020B0604020202020204" pitchFamily="34" charset="0"/>
                <a:cs typeface="Arial" panose="020B0604020202020204" pitchFamily="34" charset="0"/>
              </a:rPr>
              <a:t>Prodloužení koridoru v lesním celku podél Beranovy cesty – bez předpokladu rozsáhlého kácení, dílčí zastavění v prostoru dolní stanice</a:t>
            </a:r>
          </a:p>
        </p:txBody>
      </p:sp>
      <p:sp>
        <p:nvSpPr>
          <p:cNvPr id="12" name="Text Box 2"/>
          <p:cNvSpPr txBox="1">
            <a:spLocks noChangeArrowheads="1"/>
          </p:cNvSpPr>
          <p:nvPr/>
        </p:nvSpPr>
        <p:spPr bwMode="auto">
          <a:xfrm>
            <a:off x="235199" y="572192"/>
            <a:ext cx="3371779"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dirty="0">
                <a:solidFill>
                  <a:srgbClr val="000099"/>
                </a:solidFill>
                <a:latin typeface="Arial Black" pitchFamily="34" charset="0"/>
              </a:rPr>
              <a:t>Potenciální střety</a:t>
            </a:r>
            <a:endParaRPr lang="cs-CZ" altLang="cs-CZ" dirty="0">
              <a:solidFill>
                <a:srgbClr val="000099"/>
              </a:solidFill>
              <a:latin typeface="Times New Roman" pitchFamily="18" charset="0"/>
            </a:endParaRPr>
          </a:p>
        </p:txBody>
      </p:sp>
      <p:sp>
        <p:nvSpPr>
          <p:cNvPr id="7" name="TextovéPole 6">
            <a:extLst>
              <a:ext uri="{FF2B5EF4-FFF2-40B4-BE49-F238E27FC236}">
                <a16:creationId xmlns:a16="http://schemas.microsoft.com/office/drawing/2014/main" id="{3E008EBA-A8D0-E988-2641-3A02529F6531}"/>
              </a:ext>
            </a:extLst>
          </p:cNvPr>
          <p:cNvSpPr txBox="1"/>
          <p:nvPr/>
        </p:nvSpPr>
        <p:spPr>
          <a:xfrm>
            <a:off x="235199" y="145717"/>
            <a:ext cx="6094428"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Z1_L LANOVÁ DRÁHA NA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330570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p:cNvSpPr>
            <a:spLocks noGrp="1"/>
          </p:cNvSpPr>
          <p:nvPr>
            <p:ph type="sldNum" sz="quarter" idx="11"/>
          </p:nvPr>
        </p:nvSpPr>
        <p:spPr/>
        <p:txBody>
          <a:bodyPr/>
          <a:lstStyle/>
          <a:p>
            <a:fld id="{9B3E39EC-4BE2-4DEA-81C0-4ABC0AAB4AC0}" type="slidenum">
              <a:rPr lang="en-AU" smtClean="0"/>
              <a:pPr/>
              <a:t>7</a:t>
            </a:fld>
            <a:endParaRPr lang="en-AU" dirty="0"/>
          </a:p>
        </p:txBody>
      </p:sp>
      <p:sp>
        <p:nvSpPr>
          <p:cNvPr id="8" name="Text Box 2"/>
          <p:cNvSpPr txBox="1">
            <a:spLocks noChangeArrowheads="1"/>
          </p:cNvSpPr>
          <p:nvPr/>
        </p:nvSpPr>
        <p:spPr bwMode="auto">
          <a:xfrm>
            <a:off x="350520" y="698344"/>
            <a:ext cx="11859613"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dirty="0">
                <a:solidFill>
                  <a:srgbClr val="000099"/>
                </a:solidFill>
                <a:latin typeface="Arial Black" pitchFamily="34" charset="0"/>
              </a:rPr>
              <a:t>SHRNUTÍ </a:t>
            </a:r>
            <a:endParaRPr lang="cs-CZ" altLang="cs-CZ" dirty="0">
              <a:solidFill>
                <a:srgbClr val="000099"/>
              </a:solidFill>
              <a:latin typeface="Times New Roman" pitchFamily="18" charset="0"/>
            </a:endParaRPr>
          </a:p>
        </p:txBody>
      </p:sp>
      <p:sp>
        <p:nvSpPr>
          <p:cNvPr id="9" name="Obdélník 8"/>
          <p:cNvSpPr/>
          <p:nvPr/>
        </p:nvSpPr>
        <p:spPr>
          <a:xfrm>
            <a:off x="320040" y="1182274"/>
            <a:ext cx="11521440" cy="4944943"/>
          </a:xfrm>
          <a:prstGeom prst="rect">
            <a:avLst/>
          </a:prstGeom>
        </p:spPr>
        <p:txBody>
          <a:bodyPr wrap="square">
            <a:spAutoFit/>
          </a:bodyPr>
          <a:lstStyle/>
          <a:p>
            <a:pPr algn="just">
              <a:spcBef>
                <a:spcPts val="600"/>
              </a:spcBef>
            </a:pPr>
            <a:r>
              <a:rPr lang="cs-CZ" sz="1600" b="1" dirty="0">
                <a:latin typeface="Arial" panose="020B0604020202020204" pitchFamily="34" charset="0"/>
                <a:cs typeface="Arial" panose="020B0604020202020204" pitchFamily="34" charset="0"/>
              </a:rPr>
              <a:t>Klíčové vlivy</a:t>
            </a:r>
            <a:r>
              <a:rPr lang="cs-CZ" sz="1600" dirty="0">
                <a:latin typeface="Arial" panose="020B0604020202020204" pitchFamily="34" charset="0"/>
                <a:cs typeface="Arial" panose="020B0604020202020204" pitchFamily="34" charset="0"/>
              </a:rPr>
              <a:t>:</a:t>
            </a:r>
          </a:p>
          <a:p>
            <a:pPr algn="just">
              <a:spcBef>
                <a:spcPts val="600"/>
              </a:spcBef>
            </a:pPr>
            <a:r>
              <a:rPr lang="cs-CZ" sz="1600" b="1" dirty="0">
                <a:latin typeface="Arial" panose="020B0604020202020204" pitchFamily="34" charset="0"/>
                <a:cs typeface="Arial" panose="020B0604020202020204" pitchFamily="34" charset="0"/>
              </a:rPr>
              <a:t>+1 K obyvatelstvo </a:t>
            </a:r>
            <a:r>
              <a:rPr lang="cs-CZ" sz="1600" dirty="0">
                <a:latin typeface="Arial" panose="020B0604020202020204" pitchFamily="34" charset="0"/>
                <a:cs typeface="Arial" panose="020B0604020202020204" pitchFamily="34" charset="0"/>
              </a:rPr>
              <a:t>(bezpečnost, rekreace, doprava);</a:t>
            </a:r>
          </a:p>
          <a:p>
            <a:pPr algn="just">
              <a:spcBef>
                <a:spcPts val="600"/>
              </a:spcBef>
            </a:pPr>
            <a:r>
              <a:rPr lang="cs-CZ" sz="1600" b="1" dirty="0">
                <a:latin typeface="Arial" panose="020B0604020202020204" pitchFamily="34" charset="0"/>
                <a:cs typeface="Arial" panose="020B0604020202020204" pitchFamily="34" charset="0"/>
              </a:rPr>
              <a:t>-1/+1 S hluk (</a:t>
            </a:r>
            <a:r>
              <a:rPr lang="cs-CZ" sz="1600" dirty="0">
                <a:latin typeface="Arial" panose="020B0604020202020204" pitchFamily="34" charset="0"/>
                <a:cs typeface="Arial" panose="020B0604020202020204" pitchFamily="34" charset="0"/>
              </a:rPr>
              <a:t>náhrada stávající dráhy, moderní technologie, přiblížení hlukově chráněným objektům</a:t>
            </a:r>
            <a:r>
              <a:rPr lang="cs-CZ" sz="1600" b="1" dirty="0">
                <a:latin typeface="Arial" panose="020B0604020202020204" pitchFamily="34" charset="0"/>
                <a:cs typeface="Arial" panose="020B0604020202020204" pitchFamily="34" charset="0"/>
              </a:rPr>
              <a:t>);</a:t>
            </a:r>
          </a:p>
          <a:p>
            <a:pPr algn="just">
              <a:spcBef>
                <a:spcPts val="600"/>
              </a:spcBef>
            </a:pPr>
            <a:r>
              <a:rPr lang="cs-CZ" sz="1600" b="1" dirty="0">
                <a:latin typeface="Arial" panose="020B0604020202020204" pitchFamily="34" charset="0"/>
                <a:cs typeface="Arial" panose="020B0604020202020204" pitchFamily="34" charset="0"/>
              </a:rPr>
              <a:t>- 1 S ekosystémy, PP Terasy Ještědu </a:t>
            </a:r>
            <a:r>
              <a:rPr lang="cs-CZ" sz="1600" dirty="0">
                <a:latin typeface="Arial" panose="020B0604020202020204" pitchFamily="34" charset="0"/>
                <a:cs typeface="Arial" panose="020B0604020202020204" pitchFamily="34" charset="0"/>
              </a:rPr>
              <a:t>(výstavba / rekonstrukce, potenciál pro dílčí kácení, zvýšení návštěvnosti);</a:t>
            </a:r>
          </a:p>
          <a:p>
            <a:pPr algn="just">
              <a:spcBef>
                <a:spcPts val="600"/>
              </a:spcBef>
            </a:pPr>
            <a:r>
              <a:rPr lang="cs-CZ" sz="1600" b="1" dirty="0">
                <a:latin typeface="Arial" panose="020B0604020202020204" pitchFamily="34" charset="0"/>
                <a:cs typeface="Arial" panose="020B0604020202020204" pitchFamily="34" charset="0"/>
              </a:rPr>
              <a:t>-1/+1 S krajinný ráz, NKP </a:t>
            </a:r>
            <a:r>
              <a:rPr lang="cs-CZ" sz="1600" dirty="0">
                <a:latin typeface="Arial" panose="020B0604020202020204" pitchFamily="34" charset="0"/>
                <a:cs typeface="Arial" panose="020B0604020202020204" pitchFamily="34" charset="0"/>
              </a:rPr>
              <a:t>(vizuální spolupůsobení, nový prvek, náhrada stávající lanové dráhy – konkrétní technické a architektonické řešení – mimo podrobnost ÚP).</a:t>
            </a:r>
          </a:p>
          <a:p>
            <a:pPr algn="just">
              <a:spcBef>
                <a:spcPts val="600"/>
              </a:spcBef>
            </a:pPr>
            <a:endParaRPr lang="cs-CZ" sz="1600" b="1" dirty="0">
              <a:effectLst/>
              <a:latin typeface="Arial" panose="020B0604020202020204" pitchFamily="34" charset="0"/>
              <a:ea typeface="Arial" panose="020B0604020202020204" pitchFamily="34" charset="0"/>
              <a:cs typeface="Arial" panose="020B0604020202020204" pitchFamily="34" charset="0"/>
            </a:endParaRPr>
          </a:p>
          <a:p>
            <a:pPr algn="just">
              <a:spcBef>
                <a:spcPts val="600"/>
              </a:spcBef>
            </a:pPr>
            <a:r>
              <a:rPr lang="cs-CZ" sz="1600" b="1" dirty="0">
                <a:effectLst/>
                <a:latin typeface="Arial" panose="020B0604020202020204" pitchFamily="34" charset="0"/>
                <a:ea typeface="Arial" panose="020B0604020202020204" pitchFamily="34" charset="0"/>
                <a:cs typeface="Arial" panose="020B0604020202020204" pitchFamily="34" charset="0"/>
              </a:rPr>
              <a:t>V rámci vyhodnocení nebyly zjištěny takové skutečnosti a významné negativní vlivy, které by zásadním způsobem bránily implementaci navrhované změny do platného územního plánu.</a:t>
            </a:r>
            <a:endParaRPr lang="cs-CZ" sz="1600" dirty="0">
              <a:effectLst/>
              <a:latin typeface="Arial" panose="020B0604020202020204" pitchFamily="34" charset="0"/>
              <a:ea typeface="Arial" panose="020B0604020202020204" pitchFamily="34" charset="0"/>
              <a:cs typeface="Arial" panose="020B0604020202020204" pitchFamily="34" charset="0"/>
            </a:endParaRPr>
          </a:p>
          <a:p>
            <a:pPr algn="just">
              <a:spcBef>
                <a:spcPts val="600"/>
              </a:spcBef>
            </a:pPr>
            <a:endParaRPr lang="cs-CZ" sz="1600" dirty="0">
              <a:latin typeface="Arial" panose="020B0604020202020204" pitchFamily="34" charset="0"/>
              <a:cs typeface="Arial" panose="020B0604020202020204" pitchFamily="34" charset="0"/>
            </a:endParaRPr>
          </a:p>
          <a:p>
            <a:pPr marL="342900" lvl="0" indent="-342900" algn="just">
              <a:spcBef>
                <a:spcPts val="200"/>
              </a:spcBef>
              <a:spcAft>
                <a:spcPts val="200"/>
              </a:spcAft>
              <a:buClr>
                <a:srgbClr val="88C540"/>
              </a:buClr>
              <a:buSzPts val="900"/>
              <a:buFont typeface="Arial" panose="020B0604020202020204" pitchFamily="34" charset="0"/>
              <a:buChar char="●"/>
            </a:pPr>
            <a:r>
              <a:rPr lang="cs-CZ" sz="1600" dirty="0">
                <a:effectLst/>
                <a:latin typeface="Arial" panose="020B0604020202020204" pitchFamily="34" charset="0"/>
                <a:ea typeface="Arial" panose="020B0604020202020204" pitchFamily="34" charset="0"/>
                <a:cs typeface="Arial" panose="020B0604020202020204" pitchFamily="34" charset="0"/>
              </a:rPr>
              <a:t>V navazujících řízeních provést hodnocení vlivu na krajinný ráz dle §12 zákona č. 114/1992 Sb., o ochraně přírody a krajiny se zaměřením na minimalizaci dopadů do kulturních hodnot krajinného rázu.</a:t>
            </a:r>
          </a:p>
          <a:p>
            <a:pPr marL="342900" lvl="0" indent="-342900" algn="just">
              <a:spcBef>
                <a:spcPts val="200"/>
              </a:spcBef>
              <a:spcAft>
                <a:spcPts val="200"/>
              </a:spcAft>
              <a:buClr>
                <a:srgbClr val="88C540"/>
              </a:buClr>
              <a:buSzPts val="900"/>
              <a:buFont typeface="Arial" panose="020B0604020202020204" pitchFamily="34" charset="0"/>
              <a:buChar char="●"/>
            </a:pPr>
            <a:r>
              <a:rPr lang="cs-CZ" sz="1600" dirty="0">
                <a:effectLst/>
                <a:latin typeface="Arial" panose="020B0604020202020204" pitchFamily="34" charset="0"/>
                <a:ea typeface="Arial" panose="020B0604020202020204" pitchFamily="34" charset="0"/>
                <a:cs typeface="Arial" panose="020B0604020202020204" pitchFamily="34" charset="0"/>
              </a:rPr>
              <a:t>Realizaci stavby podmínit zpracováním biologického průzkumu v prostoru konečného umístění podpěr a stanic a biologickým dohledem v realizační fázi a přijetím opatření pro minimalizaci vlivů na přítomné ekosystémy. </a:t>
            </a:r>
          </a:p>
          <a:p>
            <a:pPr marL="342900" lvl="0" indent="-342900" algn="just">
              <a:spcBef>
                <a:spcPts val="200"/>
              </a:spcBef>
              <a:spcAft>
                <a:spcPts val="200"/>
              </a:spcAft>
              <a:buClr>
                <a:srgbClr val="88C540"/>
              </a:buClr>
              <a:buSzPts val="900"/>
              <a:buFont typeface="Arial" panose="020B0604020202020204" pitchFamily="34" charset="0"/>
              <a:buChar char="●"/>
            </a:pPr>
            <a:r>
              <a:rPr lang="cs-CZ" sz="1600" dirty="0">
                <a:effectLst/>
                <a:latin typeface="Arial" panose="020B0604020202020204" pitchFamily="34" charset="0"/>
                <a:ea typeface="Arial" panose="020B0604020202020204" pitchFamily="34" charset="0"/>
                <a:cs typeface="Arial" panose="020B0604020202020204" pitchFamily="34" charset="0"/>
              </a:rPr>
              <a:t>Při projektové, realizační a provozní fázi navazujících řízení provést managementová a organizační opatření pro ochranu horní partie Ještědu před zvýšenou návštěvností – stanovit maximální přepravní kapacitu lanové dráhy. Koordinovat stavební činnost v okolí s příslušnými orgány ochrany přírody.</a:t>
            </a:r>
          </a:p>
        </p:txBody>
      </p:sp>
      <p:sp>
        <p:nvSpPr>
          <p:cNvPr id="6" name="TextovéPole 5">
            <a:extLst>
              <a:ext uri="{FF2B5EF4-FFF2-40B4-BE49-F238E27FC236}">
                <a16:creationId xmlns:a16="http://schemas.microsoft.com/office/drawing/2014/main" id="{B500D53E-9320-5A40-9262-D61020325187}"/>
              </a:ext>
            </a:extLst>
          </p:cNvPr>
          <p:cNvSpPr txBox="1"/>
          <p:nvPr/>
        </p:nvSpPr>
        <p:spPr>
          <a:xfrm>
            <a:off x="350520" y="239358"/>
            <a:ext cx="6103854"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Z1_L LANOVÁ DRÁHA NA JEŠTĚD</a:t>
            </a:r>
            <a:endParaRPr lang="cs-CZ" altLang="cs-CZ" dirty="0">
              <a:solidFill>
                <a:srgbClr val="000099"/>
              </a:solidFill>
              <a:latin typeface="Times New Roman" pitchFamily="18" charset="0"/>
            </a:endParaRPr>
          </a:p>
        </p:txBody>
      </p:sp>
    </p:spTree>
    <p:extLst>
      <p:ext uri="{BB962C8B-B14F-4D97-AF65-F5344CB8AC3E}">
        <p14:creationId xmlns:p14="http://schemas.microsoft.com/office/powerpoint/2010/main" val="228415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790A-8A5A-6DB5-299C-B04D472F1F90}"/>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9D0C0D-4B0E-0592-14B9-EEACD2CFD859}"/>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52BEB047-D1ED-7EE4-64A0-D0B7A8B3A706}"/>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7" name="Text Box 2">
            <a:extLst>
              <a:ext uri="{FF2B5EF4-FFF2-40B4-BE49-F238E27FC236}">
                <a16:creationId xmlns:a16="http://schemas.microsoft.com/office/drawing/2014/main" id="{EB095B1D-752C-376A-BCDC-27B46234EB10}"/>
              </a:ext>
            </a:extLst>
          </p:cNvPr>
          <p:cNvSpPr txBox="1">
            <a:spLocks noChangeArrowheads="1"/>
          </p:cNvSpPr>
          <p:nvPr/>
        </p:nvSpPr>
        <p:spPr bwMode="auto">
          <a:xfrm>
            <a:off x="246171" y="27951"/>
            <a:ext cx="10058400"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pl-PL" altLang="cs-CZ" sz="1800" dirty="0">
                <a:solidFill>
                  <a:srgbClr val="000099"/>
                </a:solidFill>
                <a:latin typeface="Arial Black" pitchFamily="34" charset="0"/>
              </a:rPr>
              <a:t>Z1_D ROZVOJ LYŽAŘSKÉHO AREÁLU JEŠTĚD</a:t>
            </a:r>
            <a:endParaRPr lang="cs-CZ" altLang="cs-CZ" sz="1800" dirty="0">
              <a:solidFill>
                <a:srgbClr val="000099"/>
              </a:solidFill>
              <a:latin typeface="Times New Roman" pitchFamily="18" charset="0"/>
            </a:endParaRPr>
          </a:p>
        </p:txBody>
      </p:sp>
      <p:sp>
        <p:nvSpPr>
          <p:cNvPr id="9" name="Obdélník 8">
            <a:extLst>
              <a:ext uri="{FF2B5EF4-FFF2-40B4-BE49-F238E27FC236}">
                <a16:creationId xmlns:a16="http://schemas.microsoft.com/office/drawing/2014/main" id="{B05C2B8F-FB40-EE03-2A48-8D8BC8B47308}"/>
              </a:ext>
            </a:extLst>
          </p:cNvPr>
          <p:cNvSpPr/>
          <p:nvPr/>
        </p:nvSpPr>
        <p:spPr>
          <a:xfrm>
            <a:off x="246171" y="359458"/>
            <a:ext cx="11696368" cy="369332"/>
          </a:xfrm>
          <a:prstGeom prst="rect">
            <a:avLst/>
          </a:prstGeom>
        </p:spPr>
        <p:txBody>
          <a:bodyPr wrap="square">
            <a:spAutoFit/>
          </a:bodyPr>
          <a:lstStyle/>
          <a:p>
            <a:pPr algn="just">
              <a:spcBef>
                <a:spcPts val="600"/>
              </a:spcBef>
            </a:pPr>
            <a:r>
              <a:rPr lang="cs-CZ" dirty="0">
                <a:latin typeface="Arial" panose="020B0604020202020204" pitchFamily="34" charset="0"/>
                <a:ea typeface="Arial" panose="020B0604020202020204" pitchFamily="34" charset="0"/>
                <a:cs typeface="Times New Roman" panose="02020603050405020304" pitchFamily="18" charset="0"/>
              </a:rPr>
              <a:t>Vytvoření územních předpokladů pro rozšíření lyžařského areálu Ještěd</a:t>
            </a:r>
            <a:r>
              <a:rPr lang="cs-CZ" dirty="0">
                <a:effectLst/>
                <a:latin typeface="Arial" panose="020B0604020202020204" pitchFamily="34" charset="0"/>
                <a:ea typeface="Arial" panose="020B0604020202020204" pitchFamily="34" charset="0"/>
                <a:cs typeface="Times New Roman" panose="02020603050405020304" pitchFamily="18" charset="0"/>
              </a:rPr>
              <a:t>. V současnosti ÚR.</a:t>
            </a:r>
          </a:p>
        </p:txBody>
      </p:sp>
      <p:sp>
        <p:nvSpPr>
          <p:cNvPr id="10" name="Text Box 2">
            <a:extLst>
              <a:ext uri="{FF2B5EF4-FFF2-40B4-BE49-F238E27FC236}">
                <a16:creationId xmlns:a16="http://schemas.microsoft.com/office/drawing/2014/main" id="{DE3A43FD-4E7E-7AB7-B99F-308EEECE23C7}"/>
              </a:ext>
            </a:extLst>
          </p:cNvPr>
          <p:cNvSpPr txBox="1">
            <a:spLocks noChangeArrowheads="1"/>
          </p:cNvSpPr>
          <p:nvPr/>
        </p:nvSpPr>
        <p:spPr bwMode="auto">
          <a:xfrm>
            <a:off x="246171" y="872672"/>
            <a:ext cx="10058400"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spcBef>
                <a:spcPct val="50000"/>
              </a:spcBef>
            </a:pPr>
            <a:r>
              <a:rPr lang="cs-CZ" altLang="cs-CZ" sz="1600" dirty="0">
                <a:solidFill>
                  <a:srgbClr val="000099"/>
                </a:solidFill>
                <a:latin typeface="Arial Black" pitchFamily="34" charset="0"/>
              </a:rPr>
              <a:t>PŘEDMĚT ŘEŠENÍ VE VAZBĚ NA VVURÚ</a:t>
            </a:r>
            <a:endParaRPr lang="cs-CZ" altLang="cs-CZ" sz="1600" dirty="0">
              <a:solidFill>
                <a:srgbClr val="000099"/>
              </a:solidFill>
              <a:latin typeface="Times New Roman" pitchFamily="18" charset="0"/>
            </a:endParaRPr>
          </a:p>
        </p:txBody>
      </p:sp>
      <p:sp>
        <p:nvSpPr>
          <p:cNvPr id="4" name="Obdélník 3">
            <a:extLst>
              <a:ext uri="{FF2B5EF4-FFF2-40B4-BE49-F238E27FC236}">
                <a16:creationId xmlns:a16="http://schemas.microsoft.com/office/drawing/2014/main" id="{54EE956E-7756-61C4-790E-A3B1BF1D6E68}"/>
              </a:ext>
            </a:extLst>
          </p:cNvPr>
          <p:cNvSpPr/>
          <p:nvPr/>
        </p:nvSpPr>
        <p:spPr>
          <a:xfrm>
            <a:off x="246172" y="1146113"/>
            <a:ext cx="4020776" cy="4914166"/>
          </a:xfrm>
          <a:prstGeom prst="rect">
            <a:avLst/>
          </a:prstGeom>
        </p:spPr>
        <p:txBody>
          <a:bodyPr wrap="square">
            <a:spAutoFit/>
          </a:bodyPr>
          <a:lstStyle/>
          <a:p>
            <a:pPr marL="285750" indent="-285750">
              <a:buFont typeface="Arial" panose="020B0604020202020204" pitchFamily="34" charset="0"/>
              <a:buChar char="•"/>
            </a:pPr>
            <a:r>
              <a:rPr lang="cs-CZ" sz="1600" dirty="0">
                <a:effectLst/>
                <a:latin typeface="Arial" panose="020B0604020202020204" pitchFamily="34" charset="0"/>
                <a:ea typeface="Arial" panose="020B0604020202020204" pitchFamily="34" charset="0"/>
                <a:cs typeface="Arial" panose="020B0604020202020204" pitchFamily="34" charset="0"/>
              </a:rPr>
              <a:t>Rozvoj sjezdových tratí – rozšíření stávajících + 2 x nová, nové propoje</a:t>
            </a: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Vodní nádrže 3x</a:t>
            </a:r>
          </a:p>
          <a:p>
            <a:pPr marL="285750" indent="-285750">
              <a:buFont typeface="Arial" panose="020B0604020202020204" pitchFamily="34" charset="0"/>
              <a:buChar char="•"/>
            </a:pPr>
            <a:r>
              <a:rPr lang="cs-CZ" sz="1600" dirty="0">
                <a:effectLst/>
                <a:latin typeface="Arial" panose="020B0604020202020204" pitchFamily="34" charset="0"/>
                <a:ea typeface="Arial" panose="020B0604020202020204" pitchFamily="34" charset="0"/>
                <a:cs typeface="Arial" panose="020B0604020202020204" pitchFamily="34" charset="0"/>
              </a:rPr>
              <a:t>Technická infrastruktura</a:t>
            </a: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Cyklotraily</a:t>
            </a:r>
            <a:endParaRPr lang="cs-CZ" sz="16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Parkovací dům – zkapacitnění</a:t>
            </a: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Zalesnění označované jako kompenzace.</a:t>
            </a:r>
          </a:p>
          <a:p>
            <a:endParaRPr lang="cs-CZ" sz="1600" dirty="0">
              <a:latin typeface="Arial" panose="020B0604020202020204" pitchFamily="34" charset="0"/>
              <a:ea typeface="Arial" panose="020B0604020202020204" pitchFamily="34" charset="0"/>
              <a:cs typeface="Arial" panose="020B0604020202020204" pitchFamily="34" charset="0"/>
            </a:endParaRPr>
          </a:p>
          <a:p>
            <a:r>
              <a:rPr lang="cs-CZ" sz="1600" dirty="0">
                <a:latin typeface="Arial" panose="020B0604020202020204" pitchFamily="34" charset="0"/>
                <a:ea typeface="Arial" panose="020B0604020202020204" pitchFamily="34" charset="0"/>
                <a:cs typeface="Arial" panose="020B0604020202020204" pitchFamily="34" charset="0"/>
              </a:rPr>
              <a:t>Generuje zábor lesa cca 53 ha (z toho)</a:t>
            </a: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8,1 ha nové vodní nádrže</a:t>
            </a:r>
          </a:p>
          <a:p>
            <a:pPr marL="285750" indent="-285750">
              <a:buFont typeface="Arial" panose="020B0604020202020204" pitchFamily="34" charset="0"/>
              <a:buChar char="•"/>
            </a:pPr>
            <a:r>
              <a:rPr lang="cs-CZ" sz="1600" dirty="0">
                <a:latin typeface="Arial" panose="020B0604020202020204" pitchFamily="34" charset="0"/>
                <a:ea typeface="Arial" panose="020B0604020202020204" pitchFamily="34" charset="0"/>
                <a:cs typeface="Arial" panose="020B0604020202020204" pitchFamily="34" charset="0"/>
              </a:rPr>
              <a:t>1,3 ha údajných kompenzací v podobě zalesnění – pouze 1 584 </a:t>
            </a:r>
            <a:r>
              <a:rPr lang="cs-CZ" sz="1600" dirty="0">
                <a:effectLst/>
                <a:latin typeface="Arial" panose="020B0604020202020204" pitchFamily="34" charset="0"/>
                <a:ea typeface="Arial" panose="020B0604020202020204" pitchFamily="34" charset="0"/>
                <a:cs typeface="Arial" panose="020B0604020202020204" pitchFamily="34" charset="0"/>
              </a:rPr>
              <a:t>m</a:t>
            </a:r>
            <a:r>
              <a:rPr lang="cs-CZ" sz="1600" baseline="30000" dirty="0">
                <a:effectLst/>
                <a:latin typeface="Arial" panose="020B0604020202020204" pitchFamily="34" charset="0"/>
                <a:ea typeface="Arial" panose="020B0604020202020204" pitchFamily="34" charset="0"/>
                <a:cs typeface="Arial" panose="020B0604020202020204" pitchFamily="34" charset="0"/>
              </a:rPr>
              <a:t>2</a:t>
            </a:r>
            <a:r>
              <a:rPr lang="cs-CZ" sz="1600" dirty="0">
                <a:effectLst/>
                <a:latin typeface="Arial" panose="020B0604020202020204" pitchFamily="34" charset="0"/>
                <a:ea typeface="Arial" panose="020B0604020202020204" pitchFamily="34" charset="0"/>
                <a:cs typeface="Arial" panose="020B0604020202020204" pitchFamily="34" charset="0"/>
              </a:rPr>
              <a:t> reálně nově navrženo k zalesnění</a:t>
            </a:r>
            <a:endParaRPr lang="cs-CZ" sz="1600" dirty="0">
              <a:latin typeface="Arial" panose="020B0604020202020204" pitchFamily="34" charset="0"/>
              <a:ea typeface="Arial" panose="020B0604020202020204" pitchFamily="34" charset="0"/>
              <a:cs typeface="Arial" panose="020B0604020202020204" pitchFamily="34" charset="0"/>
            </a:endParaRPr>
          </a:p>
          <a:p>
            <a:endParaRPr lang="cs-CZ" b="1" baseline="30000" dirty="0">
              <a:latin typeface="Arial" panose="020B0604020202020204" pitchFamily="34" charset="0"/>
              <a:ea typeface="Arial" panose="020B0604020202020204" pitchFamily="34" charset="0"/>
              <a:cs typeface="Arial" panose="020B0604020202020204" pitchFamily="34" charset="0"/>
            </a:endParaRPr>
          </a:p>
          <a:p>
            <a:endParaRPr lang="cs-CZ" sz="2000" b="1" baseline="30000" dirty="0">
              <a:latin typeface="Arial" panose="020B0604020202020204" pitchFamily="34" charset="0"/>
              <a:ea typeface="Arial" panose="020B0604020202020204" pitchFamily="34" charset="0"/>
              <a:cs typeface="Arial" panose="020B0604020202020204" pitchFamily="34" charset="0"/>
            </a:endParaRPr>
          </a:p>
          <a:p>
            <a:r>
              <a:rPr lang="cs-CZ" sz="1600" b="1" dirty="0">
                <a:latin typeface="Arial" panose="020B0604020202020204" pitchFamily="34" charset="0"/>
                <a:ea typeface="Arial" panose="020B0604020202020204" pitchFamily="34" charset="0"/>
                <a:cs typeface="Arial" panose="020B0604020202020204" pitchFamily="34" charset="0"/>
              </a:rPr>
              <a:t>Spolupůsobení:</a:t>
            </a:r>
          </a:p>
          <a:p>
            <a:r>
              <a:rPr lang="cs-CZ" sz="1600" dirty="0">
                <a:latin typeface="Arial" panose="020B0604020202020204" pitchFamily="34" charset="0"/>
                <a:ea typeface="Arial" panose="020B0604020202020204" pitchFamily="34" charset="0"/>
                <a:cs typeface="Arial" panose="020B0604020202020204" pitchFamily="34" charset="0"/>
              </a:rPr>
              <a:t>Stávající provoz a plánovaný rozvoj areálu Pláně a náhrada lanové dráhy na vrchol Ještědu</a:t>
            </a:r>
          </a:p>
        </p:txBody>
      </p:sp>
      <p:pic>
        <p:nvPicPr>
          <p:cNvPr id="6" name="Obrázek 5">
            <a:extLst>
              <a:ext uri="{FF2B5EF4-FFF2-40B4-BE49-F238E27FC236}">
                <a16:creationId xmlns:a16="http://schemas.microsoft.com/office/drawing/2014/main" id="{97226743-95A7-9B5C-DB4A-0BCFFE98434A}"/>
              </a:ext>
            </a:extLst>
          </p:cNvPr>
          <p:cNvPicPr>
            <a:picLocks noChangeAspect="1"/>
          </p:cNvPicPr>
          <p:nvPr/>
        </p:nvPicPr>
        <p:blipFill>
          <a:blip r:embed="rId2"/>
          <a:stretch>
            <a:fillRect/>
          </a:stretch>
        </p:blipFill>
        <p:spPr>
          <a:xfrm>
            <a:off x="4266947" y="1152096"/>
            <a:ext cx="7949275" cy="5625994"/>
          </a:xfrm>
          <a:prstGeom prst="rect">
            <a:avLst/>
          </a:prstGeom>
        </p:spPr>
      </p:pic>
    </p:spTree>
    <p:extLst>
      <p:ext uri="{BB962C8B-B14F-4D97-AF65-F5344CB8AC3E}">
        <p14:creationId xmlns:p14="http://schemas.microsoft.com/office/powerpoint/2010/main" val="325028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3B32B-E807-5846-527F-72D7A2D3F9C6}"/>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EB39337-FEF5-652B-9154-FFE73A5AF369}"/>
              </a:ext>
            </a:extLst>
          </p:cNvPr>
          <p:cNvSpPr>
            <a:spLocks noGrp="1"/>
          </p:cNvSpPr>
          <p:nvPr>
            <p:ph type="ftr" sz="quarter" idx="10"/>
          </p:nvPr>
        </p:nvSpPr>
        <p:spPr/>
        <p:txBody>
          <a:bodyPr/>
          <a:lstStyle/>
          <a:p>
            <a:r>
              <a:rPr lang="en-AU" dirty="0"/>
              <a:t>©Jacobs </a:t>
            </a:r>
            <a:r>
              <a:rPr lang="pl-PL" dirty="0"/>
              <a:t>2024</a:t>
            </a:r>
            <a:endParaRPr lang="en-AU" dirty="0"/>
          </a:p>
        </p:txBody>
      </p:sp>
      <p:sp>
        <p:nvSpPr>
          <p:cNvPr id="3" name="Zástupný symbol pro číslo snímku 2">
            <a:extLst>
              <a:ext uri="{FF2B5EF4-FFF2-40B4-BE49-F238E27FC236}">
                <a16:creationId xmlns:a16="http://schemas.microsoft.com/office/drawing/2014/main" id="{101936DD-3F0D-7F37-0B59-BD6A23D1902C}"/>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12" name="Text Box 2">
            <a:extLst>
              <a:ext uri="{FF2B5EF4-FFF2-40B4-BE49-F238E27FC236}">
                <a16:creationId xmlns:a16="http://schemas.microsoft.com/office/drawing/2014/main" id="{41BB7A63-C9CC-8C19-EB9C-43872429CD07}"/>
              </a:ext>
            </a:extLst>
          </p:cNvPr>
          <p:cNvSpPr txBox="1">
            <a:spLocks noChangeArrowheads="1"/>
          </p:cNvSpPr>
          <p:nvPr/>
        </p:nvSpPr>
        <p:spPr bwMode="auto">
          <a:xfrm>
            <a:off x="206919" y="564266"/>
            <a:ext cx="10058400"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sz="1600" dirty="0">
                <a:solidFill>
                  <a:srgbClr val="000099"/>
                </a:solidFill>
                <a:latin typeface="Arial Black" pitchFamily="34" charset="0"/>
              </a:rPr>
              <a:t> NATURA 2000</a:t>
            </a:r>
            <a:endParaRPr lang="cs-CZ" altLang="cs-CZ" sz="1600" dirty="0">
              <a:solidFill>
                <a:srgbClr val="000099"/>
              </a:solidFill>
              <a:latin typeface="Times New Roman" pitchFamily="18" charset="0"/>
            </a:endParaRPr>
          </a:p>
        </p:txBody>
      </p:sp>
      <p:sp>
        <p:nvSpPr>
          <p:cNvPr id="13" name="Obdélník 12">
            <a:extLst>
              <a:ext uri="{FF2B5EF4-FFF2-40B4-BE49-F238E27FC236}">
                <a16:creationId xmlns:a16="http://schemas.microsoft.com/office/drawing/2014/main" id="{B844378B-FB59-2D97-EF6C-A491C1CC364F}"/>
              </a:ext>
            </a:extLst>
          </p:cNvPr>
          <p:cNvSpPr/>
          <p:nvPr/>
        </p:nvSpPr>
        <p:spPr>
          <a:xfrm>
            <a:off x="320040" y="842025"/>
            <a:ext cx="11672139" cy="584775"/>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lgn="just"/>
            <a:r>
              <a:rPr lang="cs-CZ" sz="1600" dirty="0">
                <a:effectLst/>
                <a:latin typeface="Arial" panose="020B0604020202020204" pitchFamily="34" charset="0"/>
                <a:ea typeface="Arial" panose="020B0604020202020204" pitchFamily="34" charset="0"/>
              </a:rPr>
              <a:t>Řešené území změny nezasahuje do žádné evropsky významné lokality NATURA 2000 Vyloučen vliv – nezpracováno posouzení vlivů dle § 45i  ZOPK.</a:t>
            </a:r>
            <a:endParaRPr lang="cs-CZ" sz="1600" dirty="0"/>
          </a:p>
        </p:txBody>
      </p:sp>
      <p:sp>
        <p:nvSpPr>
          <p:cNvPr id="14" name="Obdélník 13">
            <a:extLst>
              <a:ext uri="{FF2B5EF4-FFF2-40B4-BE49-F238E27FC236}">
                <a16:creationId xmlns:a16="http://schemas.microsoft.com/office/drawing/2014/main" id="{B2FE54E4-C675-26E0-0649-B2166A5E8FF4}"/>
              </a:ext>
            </a:extLst>
          </p:cNvPr>
          <p:cNvSpPr/>
          <p:nvPr/>
        </p:nvSpPr>
        <p:spPr>
          <a:xfrm>
            <a:off x="259930" y="1917794"/>
            <a:ext cx="11343035" cy="4247317"/>
          </a:xfrm>
          <a:prstGeom prst="rect">
            <a:avLst/>
          </a:prstGeom>
        </p:spPr>
        <p:txBody>
          <a:bodyPr wrap="square">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marL="285750" indent="-285750" algn="just">
              <a:buClr>
                <a:srgbClr val="6F006E"/>
              </a:buClr>
              <a:buFont typeface="Arial" panose="020B0604020202020204" pitchFamily="34" charset="0"/>
              <a:buChar char="•"/>
            </a:pPr>
            <a:r>
              <a:rPr lang="cs-CZ" sz="1800" dirty="0">
                <a:latin typeface="Arial" panose="020B0604020202020204" pitchFamily="34" charset="0"/>
              </a:rPr>
              <a:t>Prvky ÚSES všech úrovní – již existující impakty na úrovni územního plánu i reálně v území, spolupůsobení rozvoj Pláně.</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PUPFL – potenciál záboru cca 53 ha, kácení, terénní úpravy – ztráta půdy</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Přírodní park Ještěd – předmět ochrany – krajinný ráz – přímý střet (v rozporu s regulativy územního plánu) vizuální spolupůsobení.</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VKP ze zákona – lesní celky, vodní toky, nivy, prameniště.</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Ochranná pásma vodních zdrojů I. a II.</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Vodní toky – Slunný potok – potenciálně významné odběry vody při zachování minimálního průtoku, vodní díla, překážky na vodním toku.</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PP Terasy Ještědu – bez přímého vlivu – spolupůsobení - zvýšení tlaku návštěvníků.</a:t>
            </a:r>
          </a:p>
          <a:p>
            <a:pPr marL="285750" indent="-285750" algn="just">
              <a:buClr>
                <a:srgbClr val="6F006E"/>
              </a:buClr>
              <a:buFont typeface="Arial" panose="020B0604020202020204" pitchFamily="34" charset="0"/>
              <a:buChar char="•"/>
            </a:pPr>
            <a:r>
              <a:rPr lang="cs-CZ" sz="1800" dirty="0">
                <a:latin typeface="Arial" panose="020B0604020202020204" pitchFamily="34" charset="0"/>
              </a:rPr>
              <a:t>NKP Horský hotel Ještěd a Ještědský vysílač – bez přímého dotčení – vizuální kontext.</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Zranitelná a citlivá oblast dle zákona o vodách – bez střetu s předmětem řešení změny.</a:t>
            </a:r>
          </a:p>
          <a:p>
            <a:pPr marL="285750" indent="-285750" algn="just">
              <a:buClr>
                <a:srgbClr val="6F006E"/>
              </a:buClr>
              <a:buFont typeface="Arial" panose="020B0604020202020204" pitchFamily="34" charset="0"/>
              <a:buChar char="•"/>
            </a:pPr>
            <a:r>
              <a:rPr lang="cs-CZ" sz="1800" dirty="0">
                <a:latin typeface="Arial" panose="020B0604020202020204" pitchFamily="34" charset="0"/>
                <a:cs typeface="Times New Roman" panose="02020603050405020304" pitchFamily="18" charset="0"/>
              </a:rPr>
              <a:t>Sesuvná území: Dle registru svahových nestabilit evidován sanovaný sesuv v prostoru skokanských můstků bez vazby na zde posuzovanou změnu. </a:t>
            </a:r>
          </a:p>
          <a:p>
            <a:pPr marL="285750" indent="-285750" algn="just">
              <a:buClr>
                <a:srgbClr val="6F006E"/>
              </a:buClr>
              <a:buFont typeface="Arial" panose="020B0604020202020204" pitchFamily="34" charset="0"/>
              <a:buChar char="•"/>
            </a:pPr>
            <a:endParaRPr lang="cs-CZ" sz="1800" dirty="0">
              <a:latin typeface="Arial" panose="020B0604020202020204" pitchFamily="34" charset="0"/>
            </a:endParaRPr>
          </a:p>
        </p:txBody>
      </p:sp>
      <p:sp>
        <p:nvSpPr>
          <p:cNvPr id="6" name="TextovéPole 5">
            <a:extLst>
              <a:ext uri="{FF2B5EF4-FFF2-40B4-BE49-F238E27FC236}">
                <a16:creationId xmlns:a16="http://schemas.microsoft.com/office/drawing/2014/main" id="{24260202-9C7C-3C4D-3743-86C2292EAE18}"/>
              </a:ext>
            </a:extLst>
          </p:cNvPr>
          <p:cNvSpPr txBox="1"/>
          <p:nvPr/>
        </p:nvSpPr>
        <p:spPr>
          <a:xfrm>
            <a:off x="320040" y="144053"/>
            <a:ext cx="6094428" cy="369332"/>
          </a:xfrm>
          <a:prstGeom prst="rect">
            <a:avLst/>
          </a:prstGeom>
          <a:noFill/>
        </p:spPr>
        <p:txBody>
          <a:bodyPr wrap="square">
            <a:spAutoFit/>
          </a:bodyPr>
          <a:lstStyle/>
          <a:p>
            <a:pPr>
              <a:spcBef>
                <a:spcPct val="50000"/>
              </a:spcBef>
            </a:pPr>
            <a:r>
              <a:rPr lang="pl-PL" altLang="cs-CZ" dirty="0">
                <a:solidFill>
                  <a:srgbClr val="000099"/>
                </a:solidFill>
                <a:latin typeface="Arial Black" pitchFamily="34" charset="0"/>
              </a:rPr>
              <a:t>Z1_D ROZVOJ LYŽAŘSKÉHO AREÁLU JEŠTĚD</a:t>
            </a:r>
            <a:endParaRPr lang="cs-CZ" altLang="cs-CZ" dirty="0">
              <a:solidFill>
                <a:srgbClr val="000099"/>
              </a:solidFill>
              <a:latin typeface="Times New Roman" pitchFamily="18" charset="0"/>
            </a:endParaRPr>
          </a:p>
        </p:txBody>
      </p:sp>
      <p:sp>
        <p:nvSpPr>
          <p:cNvPr id="4" name="Text Box 2">
            <a:extLst>
              <a:ext uri="{FF2B5EF4-FFF2-40B4-BE49-F238E27FC236}">
                <a16:creationId xmlns:a16="http://schemas.microsoft.com/office/drawing/2014/main" id="{EF57D788-9C7D-3324-1906-1CEA158E930B}"/>
              </a:ext>
            </a:extLst>
          </p:cNvPr>
          <p:cNvSpPr txBox="1">
            <a:spLocks noChangeArrowheads="1"/>
          </p:cNvSpPr>
          <p:nvPr/>
        </p:nvSpPr>
        <p:spPr bwMode="auto">
          <a:xfrm>
            <a:off x="206919" y="1606897"/>
            <a:ext cx="10058400" cy="41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defPPr>
              <a:defRPr lang="cs-CZ"/>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5579" indent="1587" algn="l" rtl="0" eaLnBrk="0" fontAlgn="base" hangingPunct="0">
              <a:spcBef>
                <a:spcPct val="0"/>
              </a:spcBef>
              <a:spcAft>
                <a:spcPct val="0"/>
              </a:spcAft>
              <a:defRPr sz="2100" kern="1200">
                <a:solidFill>
                  <a:schemeClr val="tx1"/>
                </a:solidFill>
                <a:latin typeface="Arial" charset="0"/>
                <a:ea typeface="+mn-ea"/>
                <a:cs typeface="+mn-cs"/>
              </a:defRPr>
            </a:lvl2pPr>
            <a:lvl3pPr marL="912743" indent="1587" algn="l" rtl="0" eaLnBrk="0" fontAlgn="base" hangingPunct="0">
              <a:spcBef>
                <a:spcPct val="0"/>
              </a:spcBef>
              <a:spcAft>
                <a:spcPct val="0"/>
              </a:spcAft>
              <a:defRPr sz="2100" kern="1200">
                <a:solidFill>
                  <a:schemeClr val="tx1"/>
                </a:solidFill>
                <a:latin typeface="Arial" charset="0"/>
                <a:ea typeface="+mn-ea"/>
                <a:cs typeface="+mn-cs"/>
              </a:defRPr>
            </a:lvl3pPr>
            <a:lvl4pPr marL="1369909" indent="1587" algn="l" rtl="0" eaLnBrk="0" fontAlgn="base" hangingPunct="0">
              <a:spcBef>
                <a:spcPct val="0"/>
              </a:spcBef>
              <a:spcAft>
                <a:spcPct val="0"/>
              </a:spcAft>
              <a:defRPr sz="2100" kern="1200">
                <a:solidFill>
                  <a:schemeClr val="tx1"/>
                </a:solidFill>
                <a:latin typeface="Arial" charset="0"/>
                <a:ea typeface="+mn-ea"/>
                <a:cs typeface="+mn-cs"/>
              </a:defRPr>
            </a:lvl4pPr>
            <a:lvl5pPr marL="1827073" indent="1587" algn="l" rtl="0" eaLnBrk="0" fontAlgn="base" hangingPunct="0">
              <a:spcBef>
                <a:spcPct val="0"/>
              </a:spcBef>
              <a:spcAft>
                <a:spcPct val="0"/>
              </a:spcAft>
              <a:defRPr sz="2100" kern="1200">
                <a:solidFill>
                  <a:schemeClr val="tx1"/>
                </a:solidFill>
                <a:latin typeface="Arial" charset="0"/>
                <a:ea typeface="+mn-ea"/>
                <a:cs typeface="+mn-cs"/>
              </a:defRPr>
            </a:lvl5pPr>
            <a:lvl6pPr marL="2285825" algn="l" defTabSz="914330" rtl="0" eaLnBrk="1" latinLnBrk="0" hangingPunct="1">
              <a:defRPr sz="2100" kern="1200">
                <a:solidFill>
                  <a:schemeClr val="tx1"/>
                </a:solidFill>
                <a:latin typeface="Arial" charset="0"/>
                <a:ea typeface="+mn-ea"/>
                <a:cs typeface="+mn-cs"/>
              </a:defRPr>
            </a:lvl6pPr>
            <a:lvl7pPr marL="2742990" algn="l" defTabSz="914330" rtl="0" eaLnBrk="1" latinLnBrk="0" hangingPunct="1">
              <a:defRPr sz="2100" kern="1200">
                <a:solidFill>
                  <a:schemeClr val="tx1"/>
                </a:solidFill>
                <a:latin typeface="Arial" charset="0"/>
                <a:ea typeface="+mn-ea"/>
                <a:cs typeface="+mn-cs"/>
              </a:defRPr>
            </a:lvl7pPr>
            <a:lvl8pPr marL="3200154" algn="l" defTabSz="914330" rtl="0" eaLnBrk="1" latinLnBrk="0" hangingPunct="1">
              <a:defRPr sz="2100" kern="1200">
                <a:solidFill>
                  <a:schemeClr val="tx1"/>
                </a:solidFill>
                <a:latin typeface="Arial" charset="0"/>
                <a:ea typeface="+mn-ea"/>
                <a:cs typeface="+mn-cs"/>
              </a:defRPr>
            </a:lvl8pPr>
            <a:lvl9pPr marL="3657320" algn="l" defTabSz="914330" rtl="0" eaLnBrk="1" latinLnBrk="0" hangingPunct="1">
              <a:defRPr sz="2100" kern="1200">
                <a:solidFill>
                  <a:schemeClr val="tx1"/>
                </a:solidFill>
                <a:latin typeface="Arial" charset="0"/>
                <a:ea typeface="+mn-ea"/>
                <a:cs typeface="+mn-cs"/>
              </a:defRPr>
            </a:lvl9pPr>
          </a:lstStyle>
          <a:p>
            <a:pPr>
              <a:spcBef>
                <a:spcPct val="50000"/>
              </a:spcBef>
            </a:pPr>
            <a:r>
              <a:rPr lang="cs-CZ" altLang="cs-CZ" sz="2000" dirty="0">
                <a:solidFill>
                  <a:srgbClr val="000099"/>
                </a:solidFill>
                <a:latin typeface="Arial Black" pitchFamily="34" charset="0"/>
              </a:rPr>
              <a:t>ENVIRONMENTÁLNÍ LIMITY A HODNOTY V ŘEŠENÉM ÚZEMÍ</a:t>
            </a:r>
            <a:endParaRPr lang="cs-CZ" altLang="cs-CZ" sz="2000" dirty="0">
              <a:solidFill>
                <a:srgbClr val="000099"/>
              </a:solidFill>
              <a:latin typeface="Times New Roman" pitchFamily="18" charset="0"/>
            </a:endParaRPr>
          </a:p>
        </p:txBody>
      </p:sp>
    </p:spTree>
    <p:extLst>
      <p:ext uri="{BB962C8B-B14F-4D97-AF65-F5344CB8AC3E}">
        <p14:creationId xmlns:p14="http://schemas.microsoft.com/office/powerpoint/2010/main" val="2017620838"/>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2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3_Map">
  <a:themeElements>
    <a:clrScheme name="Jacobs_New">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4.xml><?xml version="1.0" encoding="utf-8"?>
<a:theme xmlns:a="http://schemas.openxmlformats.org/drawingml/2006/main" name="1_Custom Design">
  <a:themeElements>
    <a:clrScheme name="Jacobs_New">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official">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DEB007681814E8C0946B665359B1B" ma:contentTypeVersion="13" ma:contentTypeDescription="Create a new document." ma:contentTypeScope="" ma:versionID="ed279dceff0e5f38d7797a5bf51c3afc">
  <xsd:schema xmlns:xsd="http://www.w3.org/2001/XMLSchema" xmlns:xs="http://www.w3.org/2001/XMLSchema" xmlns:p="http://schemas.microsoft.com/office/2006/metadata/properties" xmlns:ns3="98086aab-013c-4e6a-af72-3e20c0172e08" xmlns:ns4="a541c434-6956-4659-9ebe-160663019cfe" targetNamespace="http://schemas.microsoft.com/office/2006/metadata/properties" ma:root="true" ma:fieldsID="40296cfd53cf85f4ce3c0ac5eec7d150" ns3:_="" ns4:_="">
    <xsd:import namespace="98086aab-013c-4e6a-af72-3e20c0172e08"/>
    <xsd:import namespace="a541c434-6956-4659-9ebe-160663019c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86aab-013c-4e6a-af72-3e20c0172e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41c434-6956-4659-9ebe-160663019c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FF25C-3BCD-45AE-82B8-023AEF69D770}">
  <ds:schemaRefs>
    <ds:schemaRef ds:uri="http://schemas.microsoft.com/sharepoint/v3/contenttype/forms"/>
  </ds:schemaRefs>
</ds:datastoreItem>
</file>

<file path=customXml/itemProps2.xml><?xml version="1.0" encoding="utf-8"?>
<ds:datastoreItem xmlns:ds="http://schemas.openxmlformats.org/officeDocument/2006/customXml" ds:itemID="{11C6A526-F26A-4D57-9A1D-3F1D617E10A6}">
  <ds:schemaRefs>
    <ds:schemaRef ds:uri="98086aab-013c-4e6a-af72-3e20c0172e08"/>
    <ds:schemaRef ds:uri="http://purl.org/dc/terms/"/>
    <ds:schemaRef ds:uri="a541c434-6956-4659-9ebe-160663019cf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7BA569-2D08-4A51-A5AE-5BD211B8A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86aab-013c-4e6a-af72-3e20c0172e08"/>
    <ds:schemaRef ds:uri="a541c434-6956-4659-9ebe-160663019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13003</TotalTime>
  <Words>2141</Words>
  <Application>Microsoft Office PowerPoint</Application>
  <PresentationFormat>Širokoúhlá obrazovka</PresentationFormat>
  <Paragraphs>171</Paragraphs>
  <Slides>14</Slides>
  <Notes>5</Notes>
  <HiddenSlides>0</HiddenSlides>
  <MMClips>0</MMClips>
  <ScaleCrop>false</ScaleCrop>
  <HeadingPairs>
    <vt:vector size="6" baseType="variant">
      <vt:variant>
        <vt:lpstr>Použitá písma</vt:lpstr>
      </vt:variant>
      <vt:variant>
        <vt:i4>8</vt:i4>
      </vt:variant>
      <vt:variant>
        <vt:lpstr>Motiv</vt:lpstr>
      </vt:variant>
      <vt:variant>
        <vt:i4>15</vt:i4>
      </vt:variant>
      <vt:variant>
        <vt:lpstr>Nadpisy snímků</vt:lpstr>
      </vt:variant>
      <vt:variant>
        <vt:i4>14</vt:i4>
      </vt:variant>
    </vt:vector>
  </HeadingPairs>
  <TitlesOfParts>
    <vt:vector size="37" baseType="lpstr">
      <vt:lpstr>Arial Black</vt:lpstr>
      <vt:lpstr>Arial</vt:lpstr>
      <vt:lpstr>Times New Roman</vt:lpstr>
      <vt:lpstr>Symbol</vt:lpstr>
      <vt:lpstr>Jacobs Chronos</vt:lpstr>
      <vt:lpstr>Calibri</vt:lpstr>
      <vt:lpstr>Wingdings</vt:lpstr>
      <vt:lpstr>Jacobs Chronos Light</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2_Map</vt:lpstr>
      <vt:lpstr>1_Map</vt:lpstr>
      <vt:lpstr>3_Map</vt:lpstr>
      <vt:lpstr>1_Custom Design</vt:lpstr>
      <vt:lpstr>4_Map</vt:lpstr>
      <vt:lpstr> VYHODNOCENÍ VLIVŮ ZMĚN ÚP LIBEREC NA UDRŽITELNÝ ROZVOJ ÚZEMÍ   - Z1_L LANOVÁ DRÁHA NA JEŠTĚD  - Z1_D ROZVOJ AREÁLU JEŠTĚD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Jana Švábová Nezvalová</cp:lastModifiedBy>
  <cp:revision>268</cp:revision>
  <cp:lastPrinted>2021-04-13T17:19:58Z</cp:lastPrinted>
  <dcterms:created xsi:type="dcterms:W3CDTF">2019-10-29T21:59:11Z</dcterms:created>
  <dcterms:modified xsi:type="dcterms:W3CDTF">2024-02-20T15:55:28Z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0x0101006E4DEB007681814E8C0946B665359B1B</vt:lpwstr>
  </property>
</Properties>
</file>