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80625" cy="7559675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6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5B8E486-632E-4C99-B013-BCBFDC9CAD03}" type="slidenum">
              <a:t>‹#›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78020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4" name="Zástupný symbol pro záhlaví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D6399BD9-1B88-4D6C-9986-B8E4A253E30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176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cs-CZ" sz="2000" b="0" i="0" u="none" strike="noStrike" kern="1200" cap="none" spc="0" baseline="0">
        <a:solidFill>
          <a:srgbClr val="000000"/>
        </a:solidFill>
        <a:highlight>
          <a:scrgbClr r="0" g="0" b="0">
            <a:alpha val="0"/>
          </a:scrgbClr>
        </a:highlight>
        <a:uFillTx/>
        <a:latin typeface="Liberation Sans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8BDF0F-6346-4F45-AAA0-B592D626239E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FBFE884-B5A3-4547-95A4-C354BE7E48FB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0E0A885-2502-4910-B9A9-F857FC426D61}" type="slidenum">
              <a:t>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906D64F-96F1-41C2-B29D-9A124CF11A16}" type="slidenum">
              <a:t>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pPr lvl="0"/>
            <a:r>
              <a:rPr lang="cs-CZ">
                <a:latin typeface="Arial" pitchFamily="18"/>
                <a:cs typeface="Tahoma" pitchFamily="2"/>
              </a:rPr>
              <a:t>vypadá to blbě jako kdyby chom to nesrovnali jak se jména a společnodti prolínají  a mění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upravit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B698DF-3E44-4364-A9FE-0C8647B9C881}" type="slidenum">
              <a:t>3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F0EDFCA-8F7F-40CA-BBFA-37E18475A274}" type="slidenum">
              <a:t>3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967B7F9-46E9-4303-B48B-7E58A6ECE2FD}" type="slidenum">
              <a:t>4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C95976D-38D4-4B20-84B2-DD11377DA75E}" type="slidenum">
              <a:t>4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5CCAD9D-6C71-41BF-9CBE-26F3F308BC8F}" type="slidenum">
              <a:t>5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DE81DE6-9FCD-4AC3-B210-1313F84DEF5E}" type="slidenum">
              <a:t>5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pPr lvl="0"/>
            <a:r>
              <a:rPr lang="cs-CZ">
                <a:latin typeface="Arial" pitchFamily="18"/>
                <a:cs typeface="Tahoma" pitchFamily="2"/>
              </a:rPr>
              <a:t>zjednodušit text a přeházet lépe udělat 2 slidy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řešení 11 sektorů – funkčně plnohodnotné městské části s lokálními centry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využití přírodních a historických determinant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doplnění dopravní kostry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doplnění parků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přesun KNL k letišti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vnitroměstská logistická centra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dokončení SAJ – vyrovnání sjezdovkových a lanovkových kapacit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zrušení kategorie zahrádek  denní rekreace nedílnou součástí bydlení</a:t>
            </a:r>
          </a:p>
          <a:p>
            <a:pPr lvl="0"/>
            <a:r>
              <a:rPr lang="cs-CZ">
                <a:latin typeface="Arial" pitchFamily="18"/>
                <a:cs typeface="Tahoma" pitchFamily="2"/>
              </a:rPr>
              <a:t>očištění Lužické Nisy</a:t>
            </a:r>
          </a:p>
          <a:p>
            <a:pPr lvl="0"/>
            <a:endParaRPr lang="cs-CZ">
              <a:latin typeface="Arial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50B7F35-635A-442B-AFD6-9983AD5DF8C3}" type="slidenum">
              <a:t>6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C5F8E72-3587-4A02-AA73-2C5C9E966E4E}" type="slidenum">
              <a:t>6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DF863D-0F8C-4CF3-88C5-998A89499F9A}" type="slidenum">
              <a:t>7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číslo snímku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953C552-6331-48A7-A407-4B03DDB64712}" type="slidenum">
              <a:t>7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Zástupný symbol pro poznámky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1260363" y="1236597"/>
            <a:ext cx="7559637" cy="2631963"/>
          </a:xfrm>
        </p:spPr>
        <p:txBody>
          <a:bodyPr anchor="b"/>
          <a:lstStyle>
            <a:lvl1pPr>
              <a:defRPr sz="60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1260363" y="3970443"/>
            <a:ext cx="7559637" cy="1825563"/>
          </a:xfrm>
        </p:spPr>
        <p:txBody>
          <a:bodyPr anchorCtr="1">
            <a:noAutofit/>
          </a:bodyPr>
          <a:lstStyle>
            <a:lvl1pPr algn="ctr">
              <a:buNone/>
              <a:defRPr sz="2400"/>
            </a:lvl1pPr>
          </a:lstStyle>
          <a:p>
            <a:pPr lvl="0"/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89ABAE-268A-44CE-AC11-C992F4D2AAC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252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F5AB84-4A4F-4851-B66B-FFCAF08498A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748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7308716" y="301678"/>
            <a:ext cx="2266916" cy="5851437"/>
          </a:xfrm>
        </p:spPr>
        <p:txBody>
          <a:bodyPr vert="eaVert"/>
          <a:lstStyle>
            <a:lvl1pPr>
              <a:defRPr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503276" y="301678"/>
            <a:ext cx="6653156" cy="585143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8BBDE0-E2A5-4F1B-A16C-688C00BEF07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5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type="title" idx="4294967295"/>
          </p:nvPr>
        </p:nvSpPr>
        <p:spPr>
          <a:xfrm>
            <a:off x="503998" y="1769043"/>
            <a:ext cx="9071643" cy="4384804"/>
          </a:xfrm>
        </p:spPr>
        <p:txBody>
          <a:bodyPr anchor="t"/>
          <a:lstStyle>
            <a:lvl1pPr>
              <a:spcAft>
                <a:spcPts val="1415"/>
              </a:spcAft>
              <a:defRPr sz="32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Upravte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966F8D-A633-4883-B6E0-DF9F7E39918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766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687235" y="1884240"/>
            <a:ext cx="8694718" cy="3144959"/>
          </a:xfrm>
        </p:spPr>
        <p:txBody>
          <a:bodyPr anchor="b"/>
          <a:lstStyle>
            <a:lvl1pPr>
              <a:defRPr sz="60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687235" y="5059439"/>
            <a:ext cx="8694718" cy="1652759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180825-BA08-482C-A140-A82FEFA318C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335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type="title" idx="4294967295"/>
          </p:nvPr>
        </p:nvSpPr>
        <p:spPr>
          <a:xfrm>
            <a:off x="503276" y="1768321"/>
            <a:ext cx="4459318" cy="4384804"/>
          </a:xfrm>
        </p:spPr>
        <p:txBody>
          <a:bodyPr anchor="t"/>
          <a:lstStyle>
            <a:lvl1pPr>
              <a:spcAft>
                <a:spcPts val="1415"/>
              </a:spcAft>
              <a:defRPr sz="32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Upravte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type="title" idx="4294967295"/>
          </p:nvPr>
        </p:nvSpPr>
        <p:spPr>
          <a:xfrm>
            <a:off x="5114879" y="1768321"/>
            <a:ext cx="4460763" cy="4384804"/>
          </a:xfrm>
        </p:spPr>
        <p:txBody>
          <a:bodyPr anchor="t"/>
          <a:lstStyle>
            <a:lvl1pPr>
              <a:spcAft>
                <a:spcPts val="1415"/>
              </a:spcAft>
              <a:defRPr sz="32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Upravte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5936A1-832F-4B48-A933-37ACFA20657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155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693718" y="403195"/>
            <a:ext cx="8694718" cy="1460516"/>
          </a:xfrm>
        </p:spPr>
        <p:txBody>
          <a:bodyPr/>
          <a:lstStyle>
            <a:lvl1pPr>
              <a:defRPr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693718" y="1852556"/>
            <a:ext cx="4265639" cy="907916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type="title" idx="4294967295"/>
          </p:nvPr>
        </p:nvSpPr>
        <p:spPr>
          <a:xfrm>
            <a:off x="693718" y="2760838"/>
            <a:ext cx="4265639" cy="4062240"/>
          </a:xfrm>
        </p:spPr>
        <p:txBody>
          <a:bodyPr anchor="t"/>
          <a:lstStyle>
            <a:lvl1pPr>
              <a:spcAft>
                <a:spcPts val="1415"/>
              </a:spcAft>
              <a:defRPr sz="32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Upravte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5103723" y="1852556"/>
            <a:ext cx="4284722" cy="907916"/>
          </a:xfrm>
        </p:spPr>
        <p:txBody>
          <a:bodyPr anchor="b"/>
          <a:lstStyle>
            <a:lvl1pPr>
              <a:buNone/>
              <a:defRPr sz="24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type="title" idx="4294967295"/>
          </p:nvPr>
        </p:nvSpPr>
        <p:spPr>
          <a:xfrm>
            <a:off x="5103723" y="2760838"/>
            <a:ext cx="4284722" cy="4062240"/>
          </a:xfrm>
        </p:spPr>
        <p:txBody>
          <a:bodyPr anchor="t"/>
          <a:lstStyle>
            <a:lvl1pPr>
              <a:spcAft>
                <a:spcPts val="1415"/>
              </a:spcAft>
              <a:defRPr sz="32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Upravte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Zástupný symbol pro zápatí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Zástupný symbol pro číslo snímku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8B85ED-1CE6-480E-A6B1-7137F486832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2992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95C50B-F96A-4CFB-A8F1-63F179188CD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1491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Zástupný symbol pro zápatí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číslo snímku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99B795-1AD0-457F-8BC1-51A26CB672D3}" type="slidenum">
              <a:t>‹#›</a:t>
            </a:fld>
            <a:endParaRPr lang="cs-CZ"/>
          </a:p>
        </p:txBody>
      </p:sp>
      <p:sp>
        <p:nvSpPr>
          <p:cNvPr id="5" name="Nadpis 4"/>
          <p:cNvSpPr txBox="1">
            <a:spLocks noGrp="1"/>
          </p:cNvSpPr>
          <p:nvPr>
            <p:ph type="title" idx="4294967295"/>
          </p:nvPr>
        </p:nvSpPr>
        <p:spPr>
          <a:xfrm>
            <a:off x="503998" y="301322"/>
            <a:ext cx="9072000" cy="1261798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text 5"/>
          <p:cNvSpPr txBox="1">
            <a:spLocks noGrp="1"/>
          </p:cNvSpPr>
          <p:nvPr>
            <p:ph type="body" idx="4294967295"/>
          </p:nvPr>
        </p:nvSpPr>
        <p:spPr>
          <a:xfrm>
            <a:off x="503998" y="1768678"/>
            <a:ext cx="9072000" cy="4384081"/>
          </a:xfrm>
        </p:spPr>
        <p:txBody>
          <a:bodyPr/>
          <a:lstStyle>
            <a:lvl1pPr>
              <a:spcBef>
                <a:spcPts val="1415"/>
              </a:spcBef>
              <a:spcAft>
                <a:spcPts val="0"/>
              </a:spcAft>
              <a:defRPr>
                <a:latin typeface="Liberation Sans" pitchFamily="18"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371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693718" y="503276"/>
            <a:ext cx="3251158" cy="1765441"/>
          </a:xfrm>
        </p:spPr>
        <p:txBody>
          <a:bodyPr anchor="b"/>
          <a:lstStyle>
            <a:lvl1pPr>
              <a:defRPr sz="32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type="title" idx="4294967295"/>
          </p:nvPr>
        </p:nvSpPr>
        <p:spPr>
          <a:xfrm>
            <a:off x="4286158" y="1088995"/>
            <a:ext cx="5102278" cy="5372282"/>
          </a:xfrm>
        </p:spPr>
        <p:txBody>
          <a:bodyPr anchor="t"/>
          <a:lstStyle>
            <a:lvl1pPr>
              <a:spcAft>
                <a:spcPts val="1415"/>
              </a:spcAft>
              <a:defRPr sz="32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Upravte styly předlohy textu.</a:t>
            </a:r>
            <a:br>
              <a:rPr lang="cs-CZ"/>
            </a:br>
            <a:r>
              <a:rPr lang="cs-CZ"/>
              <a:t>Druhá úroveň</a:t>
            </a:r>
            <a:br>
              <a:rPr lang="cs-CZ"/>
            </a:br>
            <a:r>
              <a:rPr lang="cs-CZ"/>
              <a:t>Třetí úroveň</a:t>
            </a:r>
            <a:br>
              <a:rPr lang="cs-CZ"/>
            </a:br>
            <a:r>
              <a:rPr lang="cs-CZ"/>
              <a:t>Čtvrtá úroveň</a:t>
            </a:r>
            <a:br>
              <a:rPr lang="cs-CZ"/>
            </a:br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693718" y="2268361"/>
            <a:ext cx="3251158" cy="4200479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9DE32B-2191-433E-839A-1BDE3871BF4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52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693718" y="503276"/>
            <a:ext cx="3251158" cy="1765441"/>
          </a:xfrm>
        </p:spPr>
        <p:txBody>
          <a:bodyPr anchor="b"/>
          <a:lstStyle>
            <a:lvl1pPr>
              <a:defRPr sz="3200">
                <a:latin typeface="Arial" pitchFamily="18"/>
                <a:cs typeface="Tahoma" pitchFamily="2"/>
              </a:defRPr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 txBox="1">
            <a:spLocks noGrp="1"/>
          </p:cNvSpPr>
          <p:nvPr>
            <p:ph type="title" idx="4294967295"/>
          </p:nvPr>
        </p:nvSpPr>
        <p:spPr>
          <a:xfrm>
            <a:off x="4286158" y="1088995"/>
            <a:ext cx="5102278" cy="5372282"/>
          </a:xfrm>
        </p:spPr>
        <p:txBody>
          <a:bodyPr anchor="t"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693718" y="2268361"/>
            <a:ext cx="3251158" cy="4200479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B8BE86-802E-46E9-97F5-5393DB08CEE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281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384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zápatí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9E20E65F-6B5D-47FA-9B87-C1F798267847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Liberation Sans" pitchFamily="18"/>
          <a:ea typeface="Microsoft YaHei" pitchFamily="2"/>
          <a:cs typeface="Mangal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cs-CZ" sz="32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Arial" pitchFamily="18"/>
          <a:ea typeface="Microsoft YaHei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75000"/>
        <a:buFont typeface="StarSymbol"/>
        <a:buChar char="–"/>
        <a:tabLst/>
        <a:defRPr lang="cs-CZ" sz="24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Microsoft YaHei" pitchFamily="2"/>
          <a:cs typeface="Mangal" pitchFamily="2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45000"/>
        <a:buFont typeface="StarSymbol"/>
        <a:buChar char="●"/>
        <a:tabLst/>
        <a:defRPr lang="cs-CZ" sz="20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Microsoft YaHei" pitchFamily="2"/>
          <a:cs typeface="Mangal" pitchFamily="2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75000"/>
        <a:buFont typeface="StarSymbol"/>
        <a:buChar char="–"/>
        <a:tabLst/>
        <a:defRPr lang="cs-CZ" sz="18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Microsoft YaHei" pitchFamily="2"/>
          <a:cs typeface="Mangal" pitchFamily="2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45000"/>
        <a:buFont typeface="StarSymbol"/>
        <a:buChar char="●"/>
        <a:tabLst/>
        <a:defRPr lang="cs-CZ" sz="18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Microsoft YaHei" pitchFamily="2"/>
          <a:cs typeface="Mangal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2" y="0"/>
            <a:ext cx="10079641" cy="116855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Nadpis 2"/>
          <p:cNvSpPr txBox="1">
            <a:spLocks noGrp="1"/>
          </p:cNvSpPr>
          <p:nvPr>
            <p:ph type="title" idx="4294967295"/>
          </p:nvPr>
        </p:nvSpPr>
        <p:spPr>
          <a:xfrm>
            <a:off x="539998" y="179999"/>
            <a:ext cx="9071643" cy="1172160"/>
          </a:xfrm>
        </p:spPr>
        <p:txBody>
          <a:bodyPr/>
          <a:lstStyle/>
          <a:p>
            <a:pPr lvl="0"/>
            <a:r>
              <a:rPr lang="cs-CZ" sz="3200" b="1">
                <a:latin typeface="Arial Black" pitchFamily="34"/>
                <a:cs typeface="Tahoma" pitchFamily="2"/>
              </a:rPr>
              <a:t>LIBEREC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0" y="1079997"/>
            <a:ext cx="10079641" cy="647999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2" y="0"/>
            <a:ext cx="10079641" cy="116855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Nadpis 2"/>
          <p:cNvSpPr txBox="1">
            <a:spLocks noGrp="1"/>
          </p:cNvSpPr>
          <p:nvPr>
            <p:ph type="title" idx="4294967295"/>
          </p:nvPr>
        </p:nvSpPr>
        <p:spPr>
          <a:xfrm>
            <a:off x="539998" y="179999"/>
            <a:ext cx="9071643" cy="1262521"/>
          </a:xfrm>
        </p:spPr>
        <p:txBody>
          <a:bodyPr>
            <a:spAutoFit/>
          </a:bodyPr>
          <a:lstStyle/>
          <a:p>
            <a:pPr lvl="0"/>
            <a:r>
              <a:rPr lang="en-GB" sz="2000" b="1">
                <a:latin typeface="Arial Black" pitchFamily="34"/>
                <a:cs typeface="Tahoma" pitchFamily="2"/>
              </a:rPr>
              <a:t>ZPRACOVATEL : SAUL s.r.o.</a:t>
            </a:r>
          </a:p>
        </p:txBody>
      </p:sp>
      <p:sp>
        <p:nvSpPr>
          <p:cNvPr id="4" name="Podnadpis 3"/>
          <p:cNvSpPr txBox="1">
            <a:spLocks noGrp="1"/>
          </p:cNvSpPr>
          <p:nvPr>
            <p:ph type="subTitle" idx="4294967295"/>
          </p:nvPr>
        </p:nvSpPr>
        <p:spPr>
          <a:xfrm>
            <a:off x="539998" y="1619996"/>
            <a:ext cx="9020519" cy="5628598"/>
          </a:xfrm>
        </p:spPr>
        <p:txBody>
          <a:bodyPr anchor="ctr">
            <a:noAutofit/>
          </a:bodyPr>
          <a:lstStyle/>
          <a:p>
            <a:pPr lvl="0" algn="l">
              <a:buNone/>
            </a:pPr>
            <a:r>
              <a:rPr lang="en-GB" sz="2000" b="1">
                <a:latin typeface="Arial" pitchFamily="34"/>
              </a:rPr>
              <a:t>ING. ARCH. JIŘÍ PLAŠIL				</a:t>
            </a:r>
            <a:r>
              <a:rPr lang="en-GB" sz="2000" b="1" kern="0">
                <a:latin typeface="Arial" pitchFamily="34"/>
                <a:cs typeface="Lucida Sans Unicode" pitchFamily="34"/>
              </a:rPr>
              <a:t>SAUL S.R.O.		</a:t>
            </a:r>
          </a:p>
          <a:p>
            <a:pPr lvl="0" algn="l">
              <a:spcAft>
                <a:spcPts val="285"/>
              </a:spcAft>
              <a:buNone/>
            </a:pPr>
            <a:r>
              <a:rPr lang="cs-CZ" sz="2000" kern="0">
                <a:latin typeface="Arial" pitchFamily="34"/>
                <a:cs typeface="Lucida Sans Unicode" pitchFamily="34"/>
              </a:rPr>
              <a:t>IN</a:t>
            </a:r>
            <a:r>
              <a:rPr lang="en-GB" sz="2000" kern="0">
                <a:latin typeface="Arial" pitchFamily="34"/>
                <a:cs typeface="Lucida Sans Unicode" pitchFamily="34"/>
              </a:rPr>
              <a:t>G. OLDŘICH LUBOJACKÝ			SAUL S.R.O.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ARCH. ZDENĚK BIČÍK			SAUL S.R.O.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MILAN KOLOUŠEK				VALBEK SPOL. S R.O.	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JAN HEJRAL						VALBEK SPOL. S R.O.	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LADISLAV KŘENEK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ZUZANA VOLFOVÁ				AF-CITYPLAN S.R.O.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RNDR. ROBERT RÖLC,PH.D.			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JAN HROMEK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PETR KOŘÍNEK					TOPKLIMA S.R.O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JOSEF KOBRLE</a:t>
            </a:r>
          </a:p>
          <a:p>
            <a:pPr lvl="0" algn="l"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ING. LIBOR BRAUN</a:t>
            </a:r>
          </a:p>
          <a:p>
            <a:pPr lvl="0" algn="l">
              <a:lnSpc>
                <a:spcPct val="80000"/>
              </a:lnSpc>
              <a:spcAft>
                <a:spcPts val="285"/>
              </a:spcAft>
              <a:buNone/>
            </a:pPr>
            <a:r>
              <a:rPr lang="en-GB" sz="2000" kern="0">
                <a:latin typeface="Arial" pitchFamily="34"/>
                <a:cs typeface="Lucida Sans Unicode" pitchFamily="34"/>
              </a:rPr>
              <a:t>MGR. RADOMÍR SMETANA</a:t>
            </a:r>
            <a:r>
              <a:rPr lang="en-GB" sz="2000" b="1" kern="0">
                <a:latin typeface="Arial" pitchFamily="34"/>
                <a:cs typeface="Lucida Sans Unicode" pitchFamily="34"/>
              </a:rPr>
              <a:t>						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2" y="0"/>
            <a:ext cx="10079641" cy="116855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Nadpis 3"/>
          <p:cNvSpPr txBox="1">
            <a:spLocks noGrp="1"/>
          </p:cNvSpPr>
          <p:nvPr>
            <p:ph type="title" idx="4294967295"/>
          </p:nvPr>
        </p:nvSpPr>
        <p:spPr>
          <a:xfrm>
            <a:off x="539998" y="179999"/>
            <a:ext cx="9071643" cy="1262521"/>
          </a:xfrm>
        </p:spPr>
        <p:txBody>
          <a:bodyPr>
            <a:spAutoFit/>
          </a:bodyPr>
          <a:lstStyle/>
          <a:p>
            <a:pPr lvl="0">
              <a:spcAft>
                <a:spcPts val="2270"/>
              </a:spcAft>
            </a:pPr>
            <a:r>
              <a:rPr lang="cs-CZ" sz="2000" b="1">
                <a:latin typeface="Arial Black" pitchFamily="34"/>
                <a:cs typeface="Tahoma" pitchFamily="2"/>
              </a:rPr>
              <a:t>ÚPRAVY KONCEPCE ROZVOJE MĚSTA</a:t>
            </a:r>
          </a:p>
        </p:txBody>
      </p:sp>
      <p:sp>
        <p:nvSpPr>
          <p:cNvPr id="4" name="Zástupný symbol pro text 4"/>
          <p:cNvSpPr txBox="1">
            <a:spLocks noGrp="1"/>
          </p:cNvSpPr>
          <p:nvPr>
            <p:ph type="body" idx="4294967295"/>
          </p:nvPr>
        </p:nvSpPr>
        <p:spPr>
          <a:xfrm>
            <a:off x="539998" y="1442520"/>
            <a:ext cx="9359999" cy="8613721"/>
          </a:xfrm>
        </p:spPr>
        <p:txBody>
          <a:bodyPr>
            <a:spAutoFit/>
          </a:bodyPr>
          <a:lstStyle/>
          <a:p>
            <a:pPr lvl="0" algn="l">
              <a:buNone/>
            </a:pPr>
            <a:r>
              <a:rPr lang="cs-CZ" sz="2400" b="1"/>
              <a:t>OPAKOVANÉ PROJEDNÁNÍ MĚNĚNÝCH SKUTEČNOSTÍ</a:t>
            </a:r>
          </a:p>
          <a:p>
            <a:pPr lvl="0" algn="l">
              <a:buNone/>
            </a:pPr>
            <a:r>
              <a:rPr lang="cs-CZ" sz="2400" b="1"/>
              <a:t>ZOHLEDNĚNÍ VÝVOJE ÚZEMÍ:</a:t>
            </a:r>
          </a:p>
          <a:p>
            <a:pPr lvl="0" algn="l">
              <a:buNone/>
            </a:pPr>
            <a:r>
              <a:rPr lang="cs-CZ" sz="2200"/>
              <a:t>ZASTAVĚNÉ ÚZEMÍ, STABILIZOVANÉ x ROZVOJOVÉ PLOCHY</a:t>
            </a:r>
          </a:p>
          <a:p>
            <a:pPr lvl="0" algn="l">
              <a:buNone/>
            </a:pPr>
            <a:r>
              <a:rPr lang="cs-CZ" sz="2400" b="1"/>
              <a:t>ZOHLEDNĚNÍ VÝVOJE SOUVISEJÍCÍCH DOKUMENTŮ:</a:t>
            </a:r>
          </a:p>
          <a:p>
            <a:pPr lvl="0" algn="l">
              <a:buNone/>
            </a:pPr>
            <a:r>
              <a:rPr lang="cs-CZ" sz="2200"/>
              <a:t>APÚR, AZÚR, ÚS KRAJINY, ÚZEMNÍ STUDIE (TEXTILANA, HORSKÁ, U LÍPY), ZMĚNY ÚPML (ZOO,...)</a:t>
            </a:r>
          </a:p>
          <a:p>
            <a:pPr lvl="0" algn="l">
              <a:buNone/>
            </a:pPr>
            <a:r>
              <a:rPr lang="cs-CZ" sz="2400" b="1"/>
              <a:t>ZOHLEDNĚNÍ VÝVOJE LEGISLATIVY:</a:t>
            </a:r>
          </a:p>
          <a:p>
            <a:pPr lvl="0" algn="l">
              <a:buNone/>
            </a:pPr>
            <a:r>
              <a:rPr lang="cs-CZ" sz="2200"/>
              <a:t>JEDNOTNÝ STANDARD… - ÚPRAVA GRAFIKY, ÚPRAVA POJMŮ, DEFINIC A REGULATIVŮ, PŘEVODNÍ TABULKY, M 1:5000</a:t>
            </a:r>
          </a:p>
          <a:p>
            <a:pPr lvl="0" algn="l">
              <a:buNone/>
            </a:pPr>
            <a:r>
              <a:rPr lang="cs-CZ" sz="2400" b="1"/>
              <a:t>ZOHLEDNĚNÍ DALŠÍCH VSTUPŮ:</a:t>
            </a:r>
          </a:p>
          <a:p>
            <a:pPr lvl="0" algn="l">
              <a:buNone/>
            </a:pPr>
            <a:r>
              <a:rPr lang="cs-CZ" sz="2200"/>
              <a:t>SPRÁVNÍ ROZHODNUTÍ, STANOVISKA DO, NÁMITKY, PŘIPOMÍNKY,       PODNĚTY URČENÉHO ZASTUPITELE, RA, KAM,                        ZKUŠENOSTI Z PROJEDNÁVÁNÍ A KONZULTACÍ NA MMR</a:t>
            </a:r>
          </a:p>
          <a:p>
            <a:pPr lvl="0">
              <a:buNone/>
            </a:pPr>
            <a:endParaRPr lang="cs-CZ" sz="2400" b="1"/>
          </a:p>
          <a:p>
            <a:pPr lvl="0">
              <a:buNone/>
            </a:pPr>
            <a:endParaRPr lang="cs-CZ" sz="2400" b="1"/>
          </a:p>
          <a:p>
            <a:pPr lvl="0">
              <a:buNone/>
            </a:pPr>
            <a:endParaRPr lang="cs-CZ" sz="2400" b="1"/>
          </a:p>
          <a:p>
            <a:pPr lvl="0">
              <a:buNone/>
            </a:pPr>
            <a:endParaRPr lang="cs-CZ" sz="2400" b="1"/>
          </a:p>
          <a:p>
            <a:pPr lvl="0" algn="l">
              <a:buNone/>
            </a:pPr>
            <a:endParaRPr lang="cs-CZ" sz="20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2" y="0"/>
            <a:ext cx="10079641" cy="116855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Nadpis 3"/>
          <p:cNvSpPr txBox="1">
            <a:spLocks noGrp="1"/>
          </p:cNvSpPr>
          <p:nvPr>
            <p:ph type="title" idx="4294967295"/>
          </p:nvPr>
        </p:nvSpPr>
        <p:spPr>
          <a:xfrm>
            <a:off x="539998" y="179999"/>
            <a:ext cx="9071643" cy="1262521"/>
          </a:xfrm>
        </p:spPr>
        <p:txBody>
          <a:bodyPr>
            <a:spAutoFit/>
          </a:bodyPr>
          <a:lstStyle/>
          <a:p>
            <a:pPr lvl="0">
              <a:spcAft>
                <a:spcPts val="2270"/>
              </a:spcAft>
            </a:pPr>
            <a:r>
              <a:rPr lang="cs-CZ" sz="2000" b="1">
                <a:latin typeface="Arial Black" pitchFamily="34"/>
                <a:cs typeface="Tahoma" pitchFamily="2"/>
              </a:rPr>
              <a:t>ÚPRAVY KONCEPCE ROZVOJE MĚSTA</a:t>
            </a:r>
          </a:p>
        </p:txBody>
      </p:sp>
      <p:sp>
        <p:nvSpPr>
          <p:cNvPr id="4" name="Zástupný symbol pro text 4"/>
          <p:cNvSpPr txBox="1">
            <a:spLocks noGrp="1"/>
          </p:cNvSpPr>
          <p:nvPr>
            <p:ph type="body" idx="4294967295"/>
          </p:nvPr>
        </p:nvSpPr>
        <p:spPr>
          <a:xfrm>
            <a:off x="539998" y="1619996"/>
            <a:ext cx="9359999" cy="8028002"/>
          </a:xfrm>
        </p:spPr>
        <p:txBody>
          <a:bodyPr>
            <a:spAutoFit/>
          </a:bodyPr>
          <a:lstStyle/>
          <a:p>
            <a:pPr lvl="0" algn="l">
              <a:buNone/>
            </a:pPr>
            <a:r>
              <a:rPr lang="cs-CZ" sz="2400" b="1"/>
              <a:t>POTVRZENÍ ROZVOJOVÉ KONCEPCE:</a:t>
            </a:r>
          </a:p>
          <a:p>
            <a:pPr lvl="0" algn="l">
              <a:buNone/>
            </a:pPr>
            <a:r>
              <a:rPr lang="cs-CZ" sz="2200"/>
              <a:t>VÝHLEDOVÁ VELIKOST                       	 110 000 OBYVATEL</a:t>
            </a:r>
          </a:p>
          <a:p>
            <a:pPr lvl="0">
              <a:buNone/>
            </a:pPr>
            <a:r>
              <a:rPr lang="cs-CZ" sz="2200"/>
              <a:t>DENNÍ PŘÍTOMNÉ OBYVATELSTVO 	   120 000 UŽIVATELŮ</a:t>
            </a:r>
          </a:p>
          <a:p>
            <a:pPr lvl="0">
              <a:buNone/>
            </a:pPr>
            <a:r>
              <a:rPr lang="cs-CZ" sz="2200"/>
              <a:t>POTŘEBA BYTŮ                                   	  12380 / 1790 / 10590 BJ</a:t>
            </a:r>
          </a:p>
          <a:p>
            <a:pPr lvl="0" algn="l">
              <a:buNone/>
            </a:pPr>
            <a:r>
              <a:rPr lang="cs-CZ" sz="2400" b="1"/>
              <a:t>ZACHOVÁNÍ STRUKTURY MĚSTA:</a:t>
            </a:r>
          </a:p>
          <a:p>
            <a:pPr lvl="0" algn="l">
              <a:buNone/>
            </a:pPr>
            <a:r>
              <a:rPr lang="cs-CZ" sz="2200"/>
              <a:t>„CHAOTICKÁ“, KOMPAKTNÍ, POLYCENTRICKÁ - PROLNUTÁ PŘÍRODOU</a:t>
            </a:r>
          </a:p>
          <a:p>
            <a:pPr lvl="0">
              <a:buNone/>
            </a:pPr>
            <a:r>
              <a:rPr lang="cs-CZ" sz="2400" b="1"/>
              <a:t>INTENZIFIKACE STABILIZOVANÝCH  A JIŽ SCHVÁLENÝCH ROZVOJOVÝCH PLOCH V ZÚ ÚPRAVOU REGULATIVŮ</a:t>
            </a:r>
          </a:p>
          <a:p>
            <a:pPr lvl="0">
              <a:buNone/>
            </a:pPr>
            <a:r>
              <a:rPr lang="cs-CZ" sz="2400" b="1"/>
              <a:t>DÍLČÍ ÚPRAVY VYPLÝVAJÍCÍ Z VEŘEJNÝCH ZÁJMŮ</a:t>
            </a:r>
          </a:p>
          <a:p>
            <a:pPr lvl="0">
              <a:buNone/>
            </a:pPr>
            <a:r>
              <a:rPr lang="cs-CZ" sz="2400" b="1"/>
              <a:t>ŽÁDNÁ NOVÁ VÝROBA, KOMUNIKACE, BYDLENÍ NA OKRAJI</a:t>
            </a:r>
          </a:p>
          <a:p>
            <a:pPr lvl="0">
              <a:buNone/>
            </a:pPr>
            <a:endParaRPr lang="cs-CZ" sz="2400" b="1"/>
          </a:p>
          <a:p>
            <a:pPr lvl="0">
              <a:buNone/>
            </a:pPr>
            <a:endParaRPr lang="cs-CZ" sz="2400" b="1"/>
          </a:p>
          <a:p>
            <a:pPr lvl="0">
              <a:buNone/>
            </a:pPr>
            <a:endParaRPr lang="cs-CZ" sz="2400" b="1"/>
          </a:p>
          <a:p>
            <a:pPr lvl="0">
              <a:buNone/>
            </a:pPr>
            <a:endParaRPr lang="cs-CZ" sz="2400" b="1"/>
          </a:p>
          <a:p>
            <a:pPr lvl="0" algn="l">
              <a:buNone/>
            </a:pPr>
            <a:endParaRPr lang="cs-CZ" sz="20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2" y="0"/>
            <a:ext cx="10079641" cy="116855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Nadpis 3"/>
          <p:cNvSpPr txBox="1">
            <a:spLocks noGrp="1"/>
          </p:cNvSpPr>
          <p:nvPr>
            <p:ph type="title" idx="4294967295"/>
          </p:nvPr>
        </p:nvSpPr>
        <p:spPr>
          <a:xfrm>
            <a:off x="539998" y="179999"/>
            <a:ext cx="9071643" cy="1262521"/>
          </a:xfrm>
        </p:spPr>
        <p:txBody>
          <a:bodyPr>
            <a:spAutoFit/>
          </a:bodyPr>
          <a:lstStyle/>
          <a:p>
            <a:pPr lvl="0"/>
            <a:r>
              <a:rPr lang="cs-CZ" sz="2000" b="1">
                <a:latin typeface="Arial Black" pitchFamily="34"/>
                <a:cs typeface="Tahoma" pitchFamily="2"/>
              </a:rPr>
              <a:t> ÚPRAVY URBANISTICKÉ KONCEPCE</a:t>
            </a:r>
          </a:p>
        </p:txBody>
      </p:sp>
      <p:sp>
        <p:nvSpPr>
          <p:cNvPr id="4" name="Zástupný symbol pro text 4"/>
          <p:cNvSpPr txBox="1">
            <a:spLocks noGrp="1"/>
          </p:cNvSpPr>
          <p:nvPr>
            <p:ph type="body" idx="4294967295"/>
          </p:nvPr>
        </p:nvSpPr>
        <p:spPr>
          <a:xfrm>
            <a:off x="510838" y="1535762"/>
            <a:ext cx="9569159" cy="10892515"/>
          </a:xfrm>
        </p:spPr>
        <p:txBody>
          <a:bodyPr>
            <a:spAutoFit/>
          </a:bodyPr>
          <a:lstStyle/>
          <a:p>
            <a:pPr lvl="0" algn="l">
              <a:buNone/>
            </a:pPr>
            <a:r>
              <a:rPr lang="cs-CZ" sz="2400" b="1"/>
              <a:t>HLAVNÍ VĚCNÉ ÚPRAVY</a:t>
            </a:r>
          </a:p>
          <a:p>
            <a:pPr lvl="0" algn="l">
              <a:buNone/>
            </a:pPr>
            <a:r>
              <a:rPr lang="cs-CZ" sz="2400" b="1"/>
              <a:t>PLOCHY SMÍŠENÉ DO VÝROBNÍCH A OPAČNĚ:</a:t>
            </a:r>
          </a:p>
          <a:p>
            <a:pPr lvl="0" algn="l">
              <a:buNone/>
            </a:pPr>
            <a:r>
              <a:rPr lang="cs-CZ" sz="2200"/>
              <a:t>FERONA, OLEO, KUBELÍKOVA                                                           ZELENÉ ÚDOLÍ, VRATISLAVICKÁ, INTEX</a:t>
            </a:r>
          </a:p>
          <a:p>
            <a:pPr lvl="0" algn="l">
              <a:buNone/>
            </a:pPr>
            <a:r>
              <a:rPr lang="cs-CZ" sz="2400" b="1"/>
              <a:t>DÍLČÍ ÚPRAVY DOPRAVNÍ KONCEPCE:</a:t>
            </a:r>
          </a:p>
          <a:p>
            <a:pPr lvl="0" algn="l">
              <a:buNone/>
            </a:pPr>
            <a:r>
              <a:rPr lang="cs-CZ" sz="2200"/>
              <a:t>KOMUNIKACE ČECHOVA – KOŠICKÁ, TEXTILANA, NOVÁ PASTÝŘSKÁ, SBĚRNÁ OBVODOVÁ, OBLOUKOVÁ, U PERENY, U ARÉNY, I/14                  TRAMVAJ DO ROCHLIC, REZERVA PRO LANOVKU NA ŽULOVÝ VRCH</a:t>
            </a:r>
          </a:p>
          <a:p>
            <a:pPr lvl="0" algn="l">
              <a:buNone/>
            </a:pPr>
            <a:r>
              <a:rPr lang="cs-CZ" sz="2400" b="1"/>
              <a:t>KONCEPCE KRAJINY:</a:t>
            </a:r>
          </a:p>
          <a:p>
            <a:pPr lvl="0" algn="l">
              <a:buNone/>
            </a:pPr>
            <a:r>
              <a:rPr lang="cs-CZ" sz="2200"/>
              <a:t>ODDĚLENÍ ZELENÝCH PÁSŮ OD SPOJNIC</a:t>
            </a:r>
          </a:p>
          <a:p>
            <a:pPr lvl="0" algn="l">
              <a:buNone/>
            </a:pPr>
            <a:r>
              <a:rPr lang="cs-CZ" sz="2400" b="1"/>
              <a:t>TECHNICKÁ INFRASTRUKTURA:</a:t>
            </a:r>
          </a:p>
          <a:p>
            <a:pPr lvl="0" algn="l">
              <a:buNone/>
            </a:pPr>
            <a:r>
              <a:rPr lang="cs-CZ" sz="2200"/>
              <a:t>ZOHLEDNĚNÍ REALIZOVANÝCH ZÁMĚRŮ–GREENNET, VVN , RZ SEVER PODMÍNKY PRO DOČASNÁ INDIVIDUÁLNÍ ŘEŠENÍ</a:t>
            </a:r>
          </a:p>
          <a:p>
            <a:pPr lvl="0" algn="l">
              <a:buNone/>
            </a:pPr>
            <a:endParaRPr lang="cs-CZ" sz="2400" b="1"/>
          </a:p>
          <a:p>
            <a:pPr lvl="0" algn="l">
              <a:buNone/>
            </a:pPr>
            <a:endParaRPr lang="cs-CZ" sz="2400" b="1"/>
          </a:p>
          <a:p>
            <a:pPr lvl="0" indent="436680" algn="l">
              <a:buNone/>
            </a:pPr>
            <a:endParaRPr lang="cs-CZ" sz="2400" b="1"/>
          </a:p>
          <a:p>
            <a:pPr lvl="0" indent="436680" algn="l">
              <a:buNone/>
            </a:pPr>
            <a:endParaRPr lang="cs-CZ" sz="2400" b="1"/>
          </a:p>
          <a:p>
            <a:pPr lvl="0" indent="436680" algn="l">
              <a:buNone/>
            </a:pPr>
            <a:endParaRPr lang="cs-CZ" sz="2400" b="1"/>
          </a:p>
          <a:p>
            <a:pPr marL="446400" lvl="0" indent="-10076" algn="l">
              <a:buNone/>
            </a:pPr>
            <a:r>
              <a:rPr lang="cs-CZ" sz="2400" b="1"/>
              <a:t>                                </a:t>
            </a:r>
          </a:p>
          <a:p>
            <a:pPr marL="446400" lvl="0" indent="-10076" algn="l">
              <a:buNone/>
            </a:pPr>
            <a:r>
              <a:rPr lang="cs-CZ" sz="2400" b="1"/>
              <a:t>                                   </a:t>
            </a:r>
          </a:p>
          <a:p>
            <a:pPr marL="446400" lvl="0" indent="-10076" algn="l">
              <a:spcAft>
                <a:spcPts val="1700"/>
              </a:spcAft>
              <a:buNone/>
            </a:pPr>
            <a:r>
              <a:rPr lang="cs-CZ" sz="2400" b="1"/>
              <a:t>                                   </a:t>
            </a:r>
          </a:p>
          <a:p>
            <a:pPr marL="450003" lvl="0" algn="l">
              <a:buNone/>
            </a:pPr>
            <a:endParaRPr lang="cs-CZ" sz="24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2" y="0"/>
            <a:ext cx="10079641" cy="116855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Nadpis 3"/>
          <p:cNvSpPr txBox="1">
            <a:spLocks noGrp="1"/>
          </p:cNvSpPr>
          <p:nvPr>
            <p:ph type="title" idx="4294967295"/>
          </p:nvPr>
        </p:nvSpPr>
        <p:spPr>
          <a:xfrm>
            <a:off x="539998" y="179999"/>
            <a:ext cx="9071643" cy="1262521"/>
          </a:xfrm>
        </p:spPr>
        <p:txBody>
          <a:bodyPr>
            <a:spAutoFit/>
          </a:bodyPr>
          <a:lstStyle/>
          <a:p>
            <a:pPr lvl="0">
              <a:spcAft>
                <a:spcPts val="1985"/>
              </a:spcAft>
            </a:pPr>
            <a:r>
              <a:rPr lang="cs-CZ" sz="1800" b="1">
                <a:latin typeface="Arial Black" pitchFamily="34"/>
                <a:cs typeface="Tahoma" pitchFamily="2"/>
              </a:rPr>
              <a:t> ÚPRAVY VYMEZENÍ ÚZEMNÍCH REZERV</a:t>
            </a:r>
          </a:p>
        </p:txBody>
      </p:sp>
      <p:sp>
        <p:nvSpPr>
          <p:cNvPr id="4" name="Zástupný symbol pro text 4"/>
          <p:cNvSpPr txBox="1">
            <a:spLocks noGrp="1"/>
          </p:cNvSpPr>
          <p:nvPr>
            <p:ph type="body" idx="4294967295"/>
          </p:nvPr>
        </p:nvSpPr>
        <p:spPr>
          <a:xfrm>
            <a:off x="539998" y="1442520"/>
            <a:ext cx="9359999" cy="7514639"/>
          </a:xfrm>
        </p:spPr>
        <p:txBody>
          <a:bodyPr>
            <a:spAutoFit/>
          </a:bodyPr>
          <a:lstStyle/>
          <a:p>
            <a:pPr lvl="0" algn="l">
              <a:buNone/>
            </a:pPr>
            <a:r>
              <a:rPr lang="cs-CZ" sz="2400" b="1"/>
              <a:t>HLAVNÍ FORMÁLNÍ ÚPRAVY:</a:t>
            </a:r>
          </a:p>
          <a:p>
            <a:pPr lvl="0" algn="l">
              <a:buNone/>
            </a:pPr>
            <a:r>
              <a:rPr lang="cs-CZ" sz="2400" b="1"/>
              <a:t>VYPLÝVAJÍCÍ Z JEDNOTNÉHO STANDARDU:</a:t>
            </a:r>
          </a:p>
          <a:p>
            <a:pPr lvl="0" algn="l">
              <a:buNone/>
            </a:pPr>
            <a:r>
              <a:rPr lang="cs-CZ" sz="2200"/>
              <a:t>VYČLENĚNÍ SAMOSTATNÝCH FUNKČNÍCH PLOCH AČR           ZRUŠENÍ PLOCH PŘÍRODNÍCH                                                          MĚŘÍTKO 1:5000, BAREVNOST, GRAFICKÉ ZNAČKY, KÓDY                     PODMÍNKY VYUŽITÍ PLOCH  – ZASTAVITELNÉ x NEZASTAVITELNÉ</a:t>
            </a:r>
          </a:p>
          <a:p>
            <a:pPr lvl="0" algn="l">
              <a:buNone/>
            </a:pPr>
            <a:r>
              <a:rPr lang="cs-CZ" sz="2400" b="1"/>
              <a:t>DOPLNĚNÍ TABULKY VÝVOJE ROZVOJOVÝCH PLOCH PO VP2</a:t>
            </a:r>
          </a:p>
          <a:p>
            <a:pPr lvl="0" algn="l">
              <a:buNone/>
            </a:pPr>
            <a:r>
              <a:rPr lang="cs-CZ" sz="2400" b="1"/>
              <a:t>POŽADAVKY NA REGULAČNÍ PLÁNY / ÚZEMNÍ STUDIE</a:t>
            </a:r>
          </a:p>
          <a:p>
            <a:pPr lvl="0" algn="l">
              <a:buNone/>
            </a:pPr>
            <a:r>
              <a:rPr lang="cs-CZ" sz="2400" b="1"/>
              <a:t>POŽADAVKY NA MODROZELENOU INFRASTRUKTURU</a:t>
            </a:r>
          </a:p>
          <a:p>
            <a:pPr lvl="0" algn="l">
              <a:buNone/>
            </a:pPr>
            <a:r>
              <a:rPr lang="cs-CZ" sz="2400" b="1"/>
              <a:t>KRAJINNÉ CELKY / KRAJINY / KRAJINNÉ OKRSKY</a:t>
            </a:r>
          </a:p>
          <a:p>
            <a:pPr lvl="0" algn="l">
              <a:buNone/>
            </a:pPr>
            <a:r>
              <a:rPr lang="cs-CZ" sz="2400" b="1"/>
              <a:t>UPŘESNĚNÍ PROTIPOVODŇOVÝCH KORIDORŮ</a:t>
            </a:r>
          </a:p>
          <a:p>
            <a:pPr lvl="0" algn="l">
              <a:buNone/>
            </a:pPr>
            <a:r>
              <a:rPr lang="cs-CZ" sz="2400" b="1"/>
              <a:t>VYMEZENÍ VEŘEJNĚ PROSPĚŠNÝCH NEMOVITOSTÍ</a:t>
            </a:r>
          </a:p>
          <a:p>
            <a:pPr marL="450003" lvl="0" indent="-446400" algn="l">
              <a:spcAft>
                <a:spcPts val="1985"/>
              </a:spcAft>
              <a:buNone/>
            </a:pPr>
            <a:endParaRPr lang="cs-CZ" sz="2400" b="1"/>
          </a:p>
          <a:p>
            <a:pPr marL="450003" lvl="0" algn="l">
              <a:buNone/>
            </a:pPr>
            <a:r>
              <a:rPr lang="cs-CZ" sz="1400" b="1"/>
              <a:t>    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2" y="0"/>
            <a:ext cx="10079641" cy="116855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Nadpis 2"/>
          <p:cNvSpPr txBox="1">
            <a:spLocks noGrp="1"/>
          </p:cNvSpPr>
          <p:nvPr>
            <p:ph type="title" idx="4294967295"/>
          </p:nvPr>
        </p:nvSpPr>
        <p:spPr>
          <a:xfrm>
            <a:off x="539998" y="179999"/>
            <a:ext cx="9071643" cy="1262521"/>
          </a:xfrm>
        </p:spPr>
        <p:txBody>
          <a:bodyPr>
            <a:spAutoFit/>
          </a:bodyPr>
          <a:lstStyle/>
          <a:p>
            <a:pPr lvl="0"/>
            <a:r>
              <a:rPr lang="cs-CZ" sz="2700" b="1">
                <a:latin typeface="Arial Black" pitchFamily="34"/>
                <a:cs typeface="Tahoma" pitchFamily="2"/>
              </a:rPr>
              <a:t>PODĚKOVÁNÍ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4294967295"/>
          </p:nvPr>
        </p:nvSpPr>
        <p:spPr>
          <a:xfrm>
            <a:off x="539998" y="1619640"/>
            <a:ext cx="9359999" cy="5939997"/>
          </a:xfrm>
        </p:spPr>
        <p:txBody>
          <a:bodyPr>
            <a:spAutoFit/>
          </a:bodyPr>
          <a:lstStyle/>
          <a:p>
            <a:pPr lvl="0" algn="l">
              <a:buNone/>
            </a:pPr>
            <a:endParaRPr lang="cs-CZ" sz="1600" b="1"/>
          </a:p>
          <a:p>
            <a:pPr lvl="0" algn="l">
              <a:buNone/>
            </a:pPr>
            <a:endParaRPr lang="cs-CZ" sz="2800" b="1"/>
          </a:p>
          <a:p>
            <a:pPr lvl="0" algn="l">
              <a:buNone/>
            </a:pPr>
            <a:endParaRPr lang="cs-CZ" sz="2800" b="1"/>
          </a:p>
          <a:p>
            <a:pPr lvl="0" algn="ctr">
              <a:buNone/>
            </a:pPr>
            <a:r>
              <a:rPr lang="cs-CZ" b="1"/>
              <a:t>DĚKUJEME ZA POZORNOST</a:t>
            </a:r>
          </a:p>
          <a:p>
            <a:pPr lvl="0" algn="ctr">
              <a:spcAft>
                <a:spcPts val="565"/>
              </a:spcAft>
              <a:buNone/>
            </a:pPr>
            <a:endParaRPr lang="cs-CZ" b="1"/>
          </a:p>
          <a:p>
            <a:pPr lvl="0" algn="ctr">
              <a:spcAft>
                <a:spcPts val="565"/>
              </a:spcAft>
              <a:buNone/>
            </a:pPr>
            <a:r>
              <a:rPr lang="cs-CZ" b="1"/>
              <a:t>SAUL s.r.o.</a:t>
            </a:r>
          </a:p>
          <a:p>
            <a:pPr lvl="0" algn="ctr">
              <a:spcAft>
                <a:spcPts val="565"/>
              </a:spcAft>
              <a:buNone/>
            </a:pPr>
            <a:r>
              <a:rPr lang="cs-CZ" sz="2000" b="1"/>
              <a:t>U DOMOVINY 491/1</a:t>
            </a:r>
          </a:p>
          <a:p>
            <a:pPr lvl="0" algn="ctr">
              <a:spcAft>
                <a:spcPts val="565"/>
              </a:spcAft>
              <a:buNone/>
            </a:pPr>
            <a:r>
              <a:rPr lang="cs-CZ" sz="2000" b="1"/>
              <a:t>LIBEREC IV, 460 01</a:t>
            </a:r>
          </a:p>
          <a:p>
            <a:pPr lvl="0" algn="ctr">
              <a:buNone/>
            </a:pPr>
            <a:r>
              <a:rPr lang="cs-CZ" sz="2000" b="1"/>
              <a:t>INFO@SAUL.EU</a:t>
            </a:r>
          </a:p>
          <a:p>
            <a:pPr lvl="0" algn="ctr">
              <a:buNone/>
            </a:pPr>
            <a:endParaRPr lang="cs-CZ" sz="2800" b="1"/>
          </a:p>
          <a:p>
            <a:pPr lvl="0" indent="1091519" algn="l">
              <a:buNone/>
            </a:pPr>
            <a:endParaRPr lang="cs-CZ" sz="1400" b="1"/>
          </a:p>
          <a:p>
            <a:pPr lvl="0" indent="436680">
              <a:buNone/>
            </a:pPr>
            <a:r>
              <a:rPr lang="cs-CZ" sz="1400" b="1"/>
              <a:t>      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Výchozí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566</Words>
  <Application>Microsoft Office PowerPoint</Application>
  <PresentationFormat>Širokoúhlá obrazovka</PresentationFormat>
  <Paragraphs>110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12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20" baseType="lpstr">
      <vt:lpstr>Microsoft YaHei</vt:lpstr>
      <vt:lpstr>Arial</vt:lpstr>
      <vt:lpstr>Arial Black</vt:lpstr>
      <vt:lpstr>Calibri</vt:lpstr>
      <vt:lpstr>Liberation Sans</vt:lpstr>
      <vt:lpstr>Liberation Serif</vt:lpstr>
      <vt:lpstr>Lucida Sans Unicode</vt:lpstr>
      <vt:lpstr>Mangal</vt:lpstr>
      <vt:lpstr>Segoe UI</vt:lpstr>
      <vt:lpstr>StarSymbol</vt:lpstr>
      <vt:lpstr>Tahoma</vt:lpstr>
      <vt:lpstr>Times New Roman</vt:lpstr>
      <vt:lpstr>Výchozí</vt:lpstr>
      <vt:lpstr>LIBEREC</vt:lpstr>
      <vt:lpstr>ZPRACOVATEL : SAUL s.r.o.</vt:lpstr>
      <vt:lpstr>ÚPRAVY KONCEPCE ROZVOJE MĚSTA</vt:lpstr>
      <vt:lpstr>ÚPRAVY KONCEPCE ROZVOJE MĚSTA</vt:lpstr>
      <vt:lpstr> ÚPRAVY URBANISTICKÉ KONCEPCE</vt:lpstr>
      <vt:lpstr> ÚPRAVY VYMEZENÍ ÚZEMNÍCH REZERV</vt:lpstr>
      <vt:lpstr>PODĚKOVÁNÍ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LIBEREC</dc:title>
  <dc:creator>Olda</dc:creator>
  <cp:lastModifiedBy>Lenert Adam</cp:lastModifiedBy>
  <cp:revision>85</cp:revision>
  <cp:lastPrinted>2013-06-11T07:52:38Z</cp:lastPrinted>
  <dcterms:created xsi:type="dcterms:W3CDTF">2010-12-31T08:21:14Z</dcterms:created>
  <dcterms:modified xsi:type="dcterms:W3CDTF">2021-06-23T05:25:50Z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rmace 1">
    <vt:lpwstr/>
  </property>
  <property fmtid="{D5CDD505-2E9C-101B-9397-08002B2CF9AE}" pid="3" name="Informace 2">
    <vt:lpwstr/>
  </property>
  <property fmtid="{D5CDD505-2E9C-101B-9397-08002B2CF9AE}" pid="4" name="Informace 3">
    <vt:lpwstr/>
  </property>
  <property fmtid="{D5CDD505-2E9C-101B-9397-08002B2CF9AE}" pid="5" name="Informace 4">
    <vt:lpwstr/>
  </property>
</Properties>
</file>